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tags/tag5.xml" ContentType="application/vnd.openxmlformats-officedocument.presentationml.tags+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tags/tag6.xml" ContentType="application/vnd.openxmlformats-officedocument.presentationml.tags+xml"/>
  <Override PartName="/ppt/slides/slide11.xml" ContentType="application/vnd.openxmlformats-officedocument.presentationml.slide+xml"/>
  <Override PartName="/ppt/tags/tag7.xml" ContentType="application/vnd.openxmlformats-officedocument.presentationml.tags+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13.xml" ContentType="application/vnd.openxmlformats-officedocument.presentationml.notesSlide+xml"/>
  <Override PartName="/ppt/tags/tag8.xml" ContentType="application/vnd.openxmlformats-officedocument.presentationml.tags+xml"/>
  <Override PartName="/ppt/slides/slide1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presentation.xml" ContentType="application/vnd.openxmlformats-officedocument.presentationml.presentation.main+xml"/>
  <Override PartName="/ppt/tags/tag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sldIdLst>
    <p:sldId id="257" r:id="rId4"/>
    <p:sldId id="262" r:id="rId6"/>
    <p:sldId id="293" r:id="rId7"/>
    <p:sldId id="263" r:id="rId8"/>
    <p:sldId id="265" r:id="rId9"/>
    <p:sldId id="266" r:id="rId10"/>
    <p:sldId id="302" r:id="rId11"/>
    <p:sldId id="294" r:id="rId12"/>
    <p:sldId id="267" r:id="rId13"/>
    <p:sldId id="292" r:id="rId14"/>
    <p:sldId id="304" r:id="rId15"/>
    <p:sldId id="295" r:id="rId16"/>
    <p:sldId id="296" r:id="rId17"/>
    <p:sldId id="297" r:id="rId18"/>
    <p:sldId id="298" r:id="rId19"/>
    <p:sldId id="299" r:id="rId20"/>
    <p:sldId id="313"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B252D"/>
    <a:srgbClr val="FDBD19"/>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4"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8" Type="http://schemas.openxmlformats.org/officeDocument/2006/relationships/slide" Target="slides/slide14.xml"/><Relationship Id="rId13" Type="http://schemas.openxmlformats.org/officeDocument/2006/relationships/slide" Target="slides/slide9.xml"/><Relationship Id="rId26" Type="http://schemas.openxmlformats.org/officeDocument/2006/relationships/customXml" Target="../customXml/item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25" Type="http://schemas.openxmlformats.org/officeDocument/2006/relationships/tags" Target="tags/tag9.xml"/><Relationship Id="rId17" Type="http://schemas.openxmlformats.org/officeDocument/2006/relationships/slide" Target="slides/slide13.xml"/><Relationship Id="rId12" Type="http://schemas.openxmlformats.org/officeDocument/2006/relationships/slide" Target="slides/slide8.xml"/><Relationship Id="rId20" Type="http://schemas.openxmlformats.org/officeDocument/2006/relationships/slide" Target="slides/slide16.xml"/><Relationship Id="rId2" Type="http://schemas.openxmlformats.org/officeDocument/2006/relationships/theme" Target="theme/theme1.xml"/><Relationship Id="rId16" Type="http://schemas.openxmlformats.org/officeDocument/2006/relationships/slide" Target="slides/slide12.xml"/><Relationship Id="rId6" Type="http://schemas.openxmlformats.org/officeDocument/2006/relationships/slide" Target="slides/slide2.xml"/><Relationship Id="rId24" Type="http://schemas.openxmlformats.org/officeDocument/2006/relationships/tableStyles" Target="tableStyles.xml"/><Relationship Id="rId11" Type="http://schemas.openxmlformats.org/officeDocument/2006/relationships/slide" Target="slides/slide7.xml"/><Relationship Id="rId1" Type="http://schemas.openxmlformats.org/officeDocument/2006/relationships/slideMaster" Target="slideMasters/slideMaster1.xml"/><Relationship Id="rId5" Type="http://schemas.openxmlformats.org/officeDocument/2006/relationships/notesMaster" Target="notesMasters/notesMaster1.xml"/><Relationship Id="rId23" Type="http://schemas.openxmlformats.org/officeDocument/2006/relationships/viewProps" Target="viewProps.xml"/><Relationship Id="rId15" Type="http://schemas.openxmlformats.org/officeDocument/2006/relationships/slide" Target="slides/slide11.xml"/><Relationship Id="rId28" Type="http://schemas.openxmlformats.org/officeDocument/2006/relationships/customXml" Target="../customXml/item3.xml"/><Relationship Id="rId19" Type="http://schemas.openxmlformats.org/officeDocument/2006/relationships/slide" Target="slides/slide15.xml"/><Relationship Id="rId10" Type="http://schemas.openxmlformats.org/officeDocument/2006/relationships/slide" Target="slides/slide6.xml"/><Relationship Id="rId9" Type="http://schemas.openxmlformats.org/officeDocument/2006/relationships/slide" Target="slides/slide5.xml"/><Relationship Id="rId4" Type="http://schemas.openxmlformats.org/officeDocument/2006/relationships/slide" Target="slides/slide1.xml"/><Relationship Id="rId22" Type="http://schemas.openxmlformats.org/officeDocument/2006/relationships/presProps" Target="presProps.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3307A-9A3F-42F2-B4C4-9FE9E7918B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C972D-F20D-46B8-BDBD-AD2379BEDC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C6402-E8CD-447B-B017-A0E3BEAFD5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7" name="矩形 6"/>
          <p:cNvSpPr/>
          <p:nvPr userDrawn="1"/>
        </p:nvSpPr>
        <p:spPr>
          <a:xfrm>
            <a:off x="984406" y="542243"/>
            <a:ext cx="10476411" cy="4339650"/>
          </a:xfrm>
          <a:prstGeom prst="rect">
            <a:avLst/>
          </a:prstGeom>
        </p:spPr>
        <p:txBody>
          <a:bodyPr wrap="square">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rPr>
              <a:t>版权声明</a:t>
            </a:r>
            <a:endParaRPr lang="zh-CN" altLang="en-US" sz="40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在觅知网出售的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模板是免版税类（</a:t>
            </a:r>
            <a:r>
              <a:rPr lang="en-US" altLang="zh-CN" dirty="0">
                <a:solidFill>
                  <a:schemeClr val="bg1"/>
                </a:solidFill>
                <a:latin typeface="微软雅黑" panose="020B0503020204020204" pitchFamily="34" charset="-122"/>
                <a:ea typeface="微软雅黑" panose="020B0503020204020204" pitchFamily="34" charset="-122"/>
              </a:rPr>
              <a:t>RF</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Royalty-Free</a:t>
            </a:r>
            <a:r>
              <a:rPr lang="zh-CN" altLang="en-US" dirty="0">
                <a:solidFill>
                  <a:schemeClr val="bg1"/>
                </a:solidFill>
                <a:latin typeface="微软雅黑" panose="020B0503020204020204" pitchFamily="34" charset="-122"/>
                <a:ea typeface="微软雅黑" panose="020B0503020204020204" pitchFamily="34" charset="-122"/>
              </a:rPr>
              <a:t>）正版受</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中国人民共和国著作法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世界版权公约</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模板素材的使用权。</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不得将觅知网的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DB19B-A7A7-4669-9A41-33F0E6C20E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693E-FAE5-406A-9604-B8083C9C8E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2" Type="http://schemas.openxmlformats.org/officeDocument/2006/relationships/notesSlide" Target="../notesSlides/notesSlide16.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svg"/><Relationship Id="rId7" Type="http://schemas.openxmlformats.org/officeDocument/2006/relationships/image" Target="../media/image12.png"/><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316233" y="266578"/>
            <a:ext cx="3417049" cy="2032500"/>
          </a:xfrm>
          <a:prstGeom prst="rect">
            <a:avLst/>
          </a:prstGeom>
        </p:spPr>
      </p:pic>
      <p:pic>
        <p:nvPicPr>
          <p:cNvPr id="13" name="图片 12"/>
          <p:cNvPicPr>
            <a:picLocks noChangeAspect="1"/>
          </p:cNvPicPr>
          <p:nvPr/>
        </p:nvPicPr>
        <p:blipFill>
          <a:blip r:embed="rId2"/>
          <a:stretch>
            <a:fillRect/>
          </a:stretch>
        </p:blipFill>
        <p:spPr>
          <a:xfrm>
            <a:off x="10909357" y="2514844"/>
            <a:ext cx="1028925" cy="533531"/>
          </a:xfrm>
          <a:prstGeom prst="rect">
            <a:avLst/>
          </a:prstGeom>
        </p:spPr>
      </p:pic>
      <p:pic>
        <p:nvPicPr>
          <p:cNvPr id="14" name="图片 13"/>
          <p:cNvPicPr>
            <a:picLocks noChangeAspect="1"/>
          </p:cNvPicPr>
          <p:nvPr/>
        </p:nvPicPr>
        <p:blipFill>
          <a:blip r:embed="rId3"/>
          <a:stretch>
            <a:fillRect/>
          </a:stretch>
        </p:blipFill>
        <p:spPr>
          <a:xfrm>
            <a:off x="9309957" y="409227"/>
            <a:ext cx="2121365" cy="1143281"/>
          </a:xfrm>
          <a:prstGeom prst="rect">
            <a:avLst/>
          </a:prstGeom>
        </p:spPr>
      </p:pic>
      <p:pic>
        <p:nvPicPr>
          <p:cNvPr id="15" name="图片 14"/>
          <p:cNvPicPr>
            <a:picLocks noChangeAspect="1"/>
          </p:cNvPicPr>
          <p:nvPr/>
        </p:nvPicPr>
        <p:blipFill>
          <a:blip r:embed="rId4"/>
          <a:stretch>
            <a:fillRect/>
          </a:stretch>
        </p:blipFill>
        <p:spPr>
          <a:xfrm>
            <a:off x="-613215" y="4728974"/>
            <a:ext cx="3505968" cy="2324672"/>
          </a:xfrm>
          <a:prstGeom prst="rect">
            <a:avLst/>
          </a:prstGeom>
        </p:spPr>
      </p:pic>
      <p:pic>
        <p:nvPicPr>
          <p:cNvPr id="16" name="图片 15"/>
          <p:cNvPicPr>
            <a:picLocks noChangeAspect="1"/>
          </p:cNvPicPr>
          <p:nvPr/>
        </p:nvPicPr>
        <p:blipFill>
          <a:blip r:embed="rId5"/>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6"/>
              <a:srcRect t="71789"/>
              <a:stretch>
                <a:fillRect/>
              </a:stretch>
            </p:blipFill>
            <p:spPr>
              <a:xfrm>
                <a:off x="4728770" y="3143826"/>
                <a:ext cx="3231111" cy="1035152"/>
              </a:xfrm>
              <a:prstGeom prst="rect">
                <a:avLst/>
              </a:prstGeom>
            </p:spPr>
          </p:pic>
          <p:sp>
            <p:nvSpPr>
              <p:cNvPr id="39" name="文本框 38"/>
              <p:cNvSpPr txBox="1"/>
              <p:nvPr/>
            </p:nvSpPr>
            <p:spPr>
              <a:xfrm>
                <a:off x="5417729" y="3405953"/>
                <a:ext cx="1853189" cy="730622"/>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SPORT</a:t>
                </a:r>
                <a:endParaRPr lang="zh-CN" altLang="en-US"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12897" y="4267625"/>
            <a:ext cx="8636106" cy="1291590"/>
          </a:xfrm>
          <a:prstGeom prst="rect">
            <a:avLst/>
          </a:prstGeom>
          <a:noFill/>
        </p:spPr>
        <p:txBody>
          <a:bodyPr wrap="square" rtlCol="0">
            <a:spAutoFit/>
          </a:bodyPr>
          <a:lstStyle/>
          <a:p>
            <a:pPr algn="ct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研究社会心理特征的方法</a:t>
            </a:r>
            <a:endPar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Methods of studying psychosocial characteristics</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pic>
        <p:nvPicPr>
          <p:cNvPr id="36" name="图片 35"/>
          <p:cNvPicPr>
            <a:picLocks noChangeAspect="1"/>
          </p:cNvPicPr>
          <p:nvPr/>
        </p:nvPicPr>
        <p:blipFill>
          <a:blip r:embed="rId7"/>
          <a:stretch>
            <a:fillRect/>
          </a:stretch>
        </p:blipFill>
        <p:spPr>
          <a:xfrm>
            <a:off x="910781" y="2828904"/>
            <a:ext cx="1664352" cy="1438781"/>
          </a:xfrm>
          <a:prstGeom prst="rect">
            <a:avLst/>
          </a:prstGeom>
        </p:spPr>
      </p:pic>
      <p:pic>
        <p:nvPicPr>
          <p:cNvPr id="41" name="图片 40"/>
          <p:cNvPicPr>
            <a:picLocks noChangeAspect="1"/>
          </p:cNvPicPr>
          <p:nvPr/>
        </p:nvPicPr>
        <p:blipFill>
          <a:blip r:embed="rId8"/>
          <a:stretch>
            <a:fillRect/>
          </a:stretch>
        </p:blipFill>
        <p:spPr>
          <a:xfrm>
            <a:off x="9584508" y="3817906"/>
            <a:ext cx="445047" cy="469433"/>
          </a:xfrm>
          <a:prstGeom prst="rect">
            <a:avLst/>
          </a:prstGeom>
        </p:spPr>
      </p:pic>
      <p:pic>
        <p:nvPicPr>
          <p:cNvPr id="42" name="图片 41"/>
          <p:cNvPicPr>
            <a:picLocks noChangeAspect="1"/>
          </p:cNvPicPr>
          <p:nvPr/>
        </p:nvPicPr>
        <p:blipFill>
          <a:blip r:embed="rId9"/>
          <a:stretch>
            <a:fillRect/>
          </a:stretch>
        </p:blipFill>
        <p:spPr>
          <a:xfrm>
            <a:off x="9846541" y="863330"/>
            <a:ext cx="1755800" cy="1646063"/>
          </a:xfrm>
          <a:prstGeom prst="rect">
            <a:avLst/>
          </a:prstGeom>
        </p:spPr>
      </p:pic>
      <p:pic>
        <p:nvPicPr>
          <p:cNvPr id="43" name="图片 42"/>
          <p:cNvPicPr>
            <a:picLocks noChangeAspect="1"/>
          </p:cNvPicPr>
          <p:nvPr/>
        </p:nvPicPr>
        <p:blipFill>
          <a:blip r:embed="rId10"/>
          <a:stretch>
            <a:fillRect/>
          </a:stretch>
        </p:blipFill>
        <p:spPr>
          <a:xfrm>
            <a:off x="10950873" y="3334423"/>
            <a:ext cx="536494" cy="536494"/>
          </a:xfrm>
          <a:prstGeom prst="rect">
            <a:avLst/>
          </a:prstGeom>
        </p:spPr>
      </p:pic>
      <p:sp>
        <p:nvSpPr>
          <p:cNvPr id="44" name="矩形 43"/>
          <p:cNvSpPr/>
          <p:nvPr/>
        </p:nvSpPr>
        <p:spPr>
          <a:xfrm>
            <a:off x="2036658" y="5707206"/>
            <a:ext cx="7993108" cy="368300"/>
          </a:xfrm>
          <a:prstGeom prst="rect">
            <a:avLst/>
          </a:prstGeom>
        </p:spPr>
        <p:txBody>
          <a:bodyPr wrap="square">
            <a:spAutoFit/>
          </a:bodyPr>
          <a:lstStyle/>
          <a:p>
            <a:pPr algn="ctr"/>
            <a:r>
              <a:rPr lang="en-US" dirty="0" smtClean="0">
                <a:solidFill>
                  <a:schemeClr val="tx1">
                    <a:lumMod val="85000"/>
                    <a:lumOff val="15000"/>
                  </a:schemeClr>
                </a:solidFill>
                <a:latin typeface="微软雅黑" panose="020B0503020204020204" pitchFamily="34" charset="-122"/>
                <a:ea typeface="微软雅黑" panose="020B0503020204020204" pitchFamily="34" charset="-122"/>
              </a:rPr>
              <a:t>Student Name: Dai Jinjing</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3400"/>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900"/>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4900"/>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5400"/>
                            </p:stCondLst>
                            <p:childTnLst>
                              <p:par>
                                <p:cTn id="68" presetID="16" presetClass="entr" presetSubtype="2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par>
                          <p:cTn id="71" fill="hold">
                            <p:stCondLst>
                              <p:cond delay="5900"/>
                            </p:stCondLst>
                            <p:childTnLst>
                              <p:par>
                                <p:cTn id="72" presetID="21" presetClass="entr" presetSubtype="1"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15900" y="155131"/>
          <a:ext cx="11819255" cy="6548755"/>
        </p:xfrm>
        <a:graphic>
          <a:graphicData uri="http://schemas.openxmlformats.org/drawingml/2006/table">
            <a:tbl>
              <a:tblPr firstRow="1" bandRow="1">
                <a:tableStyleId>{5940675A-B579-460E-94D1-54222C63F5DA}</a:tableStyleId>
              </a:tblPr>
              <a:tblGrid>
                <a:gridCol w="5049520"/>
                <a:gridCol w="267335"/>
                <a:gridCol w="267970"/>
                <a:gridCol w="267970"/>
                <a:gridCol w="266700"/>
                <a:gridCol w="269875"/>
                <a:gridCol w="266700"/>
                <a:gridCol w="266700"/>
                <a:gridCol w="4896485"/>
              </a:tblGrid>
              <a:tr h="327025">
                <a:tc rowSpan="2">
                  <a:txBody>
                    <a:bodyPr/>
                    <a:p>
                      <a:pPr indent="0">
                        <a:buNone/>
                      </a:pPr>
                      <a:r>
                        <a:rPr lang="en-US" sz="1400" b="0">
                          <a:latin typeface="幼圆" panose="02010509060101010101" charset="-122"/>
                          <a:ea typeface="幼圆" panose="02010509060101010101" charset="-122"/>
                          <a:cs typeface="幼圆" panose="02010509060101010101" charset="-122"/>
                        </a:rPr>
                        <a:t>团队中良好的社交和心理氛围的特征</a:t>
                      </a:r>
                      <a:endParaRPr lang="en-US" sz="1400" b="0">
                        <a:latin typeface="幼圆" panose="02010509060101010101" charset="-122"/>
                        <a:ea typeface="幼圆" panose="02010509060101010101" charset="-122"/>
                        <a:cs typeface="幼圆" panose="02010509060101010101" charset="-122"/>
                      </a:endParaRPr>
                    </a:p>
                    <a:p>
                      <a:pPr indent="0">
                        <a:buNone/>
                      </a:pPr>
                      <a:r>
                        <a:rPr lang="en-US" sz="1400" b="0">
                          <a:latin typeface="幼圆" panose="02010509060101010101" charset="-122"/>
                          <a:ea typeface="幼圆" panose="02010509060101010101" charset="-122"/>
                          <a:cs typeface="幼圆" panose="02010509060101010101" charset="-122"/>
                        </a:rPr>
                        <a:t>The characteristics of a good social and psychological atmosphere in the team</a:t>
                      </a:r>
                      <a:endParaRPr 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7">
                  <a:txBody>
                    <a:bodyPr/>
                    <a:p>
                      <a:pPr indent="0">
                        <a:buNone/>
                      </a:pPr>
                      <a:r>
                        <a:rPr lang="en-US" sz="1400" b="0">
                          <a:latin typeface="幼圆" panose="02010509060101010101" charset="-122"/>
                          <a:ea typeface="幼圆" panose="02010509060101010101" charset="-122"/>
                          <a:cs typeface="幼圆" panose="02010509060101010101" charset="-122"/>
                        </a:rPr>
                        <a:t>评定量表</a:t>
                      </a: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p>
                      <a:pPr indent="0">
                        <a:buNone/>
                      </a:pPr>
                      <a:r>
                        <a:rPr lang="en-US" sz="1400" b="0">
                          <a:latin typeface="幼圆" panose="02010509060101010101" charset="-122"/>
                          <a:ea typeface="幼圆" panose="02010509060101010101" charset="-122"/>
                          <a:cs typeface="幼圆" panose="02010509060101010101" charset="-122"/>
                        </a:rPr>
                        <a:t>团队中不利的社会心理氛围的特征</a:t>
                      </a:r>
                      <a:endParaRPr lang="en-US" sz="1400" b="0">
                        <a:latin typeface="幼圆" panose="02010509060101010101" charset="-122"/>
                        <a:ea typeface="幼圆" panose="02010509060101010101" charset="-122"/>
                        <a:cs typeface="幼圆" panose="02010509060101010101" charset="-122"/>
                      </a:endParaRPr>
                    </a:p>
                    <a:p>
                      <a:pPr indent="0">
                        <a:buNone/>
                      </a:pPr>
                      <a:r>
                        <a:rPr lang="en-US" sz="1400" b="0">
                          <a:latin typeface="幼圆" panose="02010509060101010101" charset="-122"/>
                          <a:ea typeface="幼圆" panose="02010509060101010101" charset="-122"/>
                          <a:cs typeface="幼圆" panose="02010509060101010101" charset="-122"/>
                        </a:rPr>
                        <a:t>The characteristics of the unfavorable psychosocial atmosphere in the team</a:t>
                      </a:r>
                      <a:endParaRPr 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717550">
                <a:tc>
                  <a:txBody>
                    <a:bodyPr/>
                    <a:p>
                      <a:pPr indent="0">
                        <a:buNone/>
                      </a:pPr>
                      <a:r>
                        <a:rPr lang="en-US" sz="1400" b="0">
                          <a:latin typeface="幼圆" panose="02010509060101010101" charset="-122"/>
                          <a:ea typeface="幼圆" panose="02010509060101010101" charset="-122"/>
                          <a:cs typeface="幼圆" panose="02010509060101010101" charset="-122"/>
                        </a:rPr>
                        <a:t>团队以欢快开朗的情绪为主导</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is dominated by cheerful and cheerful emotions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团队的情绪低落，悲观</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team's mood is low and pessimistic</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3440">
                <a:tc>
                  <a:txBody>
                    <a:bodyPr/>
                    <a:p>
                      <a:pPr indent="0">
                        <a:buNone/>
                      </a:pPr>
                      <a:r>
                        <a:rPr lang="en-US" sz="1400" b="0">
                          <a:latin typeface="幼圆" panose="02010509060101010101" charset="-122"/>
                          <a:ea typeface="幼圆" panose="02010509060101010101" charset="-122"/>
                          <a:cs typeface="幼圆" panose="02010509060101010101" charset="-122"/>
                        </a:rPr>
                        <a:t>善意在关系中占上风尼亚，相互同情</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Kindness prevails in the relationship, and mutual sympathy</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冲突在人际关系，侵略中占上风惯性</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Conflict prevails in interpersonal relationships, inertia in aggression</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7550">
                <a:tc>
                  <a:txBody>
                    <a:bodyPr/>
                    <a:p>
                      <a:pPr indent="0">
                        <a:buNone/>
                      </a:pPr>
                      <a:r>
                        <a:rPr lang="en-US" sz="1400" b="0">
                          <a:latin typeface="幼圆" panose="02010509060101010101" charset="-122"/>
                          <a:ea typeface="幼圆" panose="02010509060101010101" charset="-122"/>
                          <a:cs typeface="幼圆" panose="02010509060101010101" charset="-122"/>
                        </a:rPr>
                        <a:t>小组之间的相互安排和理解</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Mutual arrangement and understanding between groups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小团体彼此冲突</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Small groups conflict with each other</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6945">
                <a:tc>
                  <a:txBody>
                    <a:bodyPr/>
                    <a:p>
                      <a:pPr indent="0">
                        <a:buNone/>
                      </a:pPr>
                      <a:r>
                        <a:rPr lang="en-US" sz="1400" b="0">
                          <a:latin typeface="幼圆" panose="02010509060101010101" charset="-122"/>
                          <a:ea typeface="幼圆" panose="02010509060101010101" charset="-122"/>
                          <a:cs typeface="幼圆" panose="02010509060101010101" charset="-122"/>
                        </a:rPr>
                        <a:t>学习团队成员享受共同学习空闲时间</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Learning team members enjoy free time to learn together</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团队成员彼此冷漠， 对联合活动持否定态度</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Team members are indifferent to each other and have a negative attitude towards joint activities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6310">
                <a:tc>
                  <a:txBody>
                    <a:bodyPr/>
                    <a:p>
                      <a:pPr indent="0">
                        <a:buNone/>
                      </a:pPr>
                      <a:r>
                        <a:rPr lang="en-US" sz="1400" b="0">
                          <a:latin typeface="幼圆" panose="02010509060101010101" charset="-122"/>
                          <a:ea typeface="幼圆" panose="02010509060101010101" charset="-122"/>
                          <a:cs typeface="幼圆" panose="02010509060101010101" charset="-122"/>
                        </a:rPr>
                        <a:t>单个成员的成功和失败会引起团队成员的同理心和同谋心</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success and failure of a single member will arouse empathy and complicity among team members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团队成员的失败会使其他人漠不关心，而成功则引起嫉妒</a:t>
                      </a:r>
                      <a:r>
                        <a:rPr lang="en-US" altLang="en-US" sz="1400">
                          <a:latin typeface="幼圆" panose="02010509060101010101" charset="-122"/>
                          <a:ea typeface="幼圆" panose="02010509060101010101" charset="-122"/>
                          <a:cs typeface="幼圆" panose="02010509060101010101" charset="-122"/>
                          <a:sym typeface="+mn-ea"/>
                        </a:rPr>
                        <a:t>The failure of a team member makes others indifferent, while success arouses jealousy</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7550">
                <a:tc>
                  <a:txBody>
                    <a:bodyPr/>
                    <a:p>
                      <a:pPr indent="0">
                        <a:buNone/>
                      </a:pPr>
                      <a:r>
                        <a:rPr lang="en-US" sz="1400" b="0">
                          <a:latin typeface="幼圆" panose="02010509060101010101" charset="-122"/>
                          <a:ea typeface="幼圆" panose="02010509060101010101" charset="-122"/>
                          <a:cs typeface="幼圆" panose="02010509060101010101" charset="-122"/>
                        </a:rPr>
                        <a:t>批准和支持为准；批评你- 善意的</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Approval and support shall prevail; criticize you-in good faith</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批判性言论是明确的和隐藏的攻击</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Critical speech is explicit and hidden attack the opinions of comrades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9580">
                <a:tc>
                  <a:txBody>
                    <a:bodyPr/>
                    <a:p>
                      <a:pPr indent="0">
                        <a:buNone/>
                      </a:pPr>
                      <a:r>
                        <a:rPr lang="en-US" sz="1400" b="0">
                          <a:latin typeface="幼圆" panose="02010509060101010101" charset="-122"/>
                          <a:ea typeface="幼圆" panose="02010509060101010101" charset="-122"/>
                          <a:cs typeface="幼圆" panose="02010509060101010101" charset="-122"/>
                        </a:rPr>
                        <a:t>学生尊重彼此的意见</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Students respect each other's opinions</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每个人都认为自己的意见是主要的，对同志的意见不容忍</a:t>
                      </a:r>
                      <a:r>
                        <a:rPr lang="en-US" altLang="en-US" sz="1400">
                          <a:latin typeface="幼圆" panose="02010509060101010101" charset="-122"/>
                          <a:ea typeface="幼圆" panose="02010509060101010101" charset="-122"/>
                          <a:cs typeface="幼圆" panose="02010509060101010101" charset="-122"/>
                          <a:sym typeface="+mn-ea"/>
                        </a:rPr>
                        <a:t>Everyone thinks his own opinion is the main one and does not tolerate </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82575" y="216091"/>
          <a:ext cx="11613515" cy="6452235"/>
        </p:xfrm>
        <a:graphic>
          <a:graphicData uri="http://schemas.openxmlformats.org/drawingml/2006/table">
            <a:tbl>
              <a:tblPr firstRow="1" bandRow="1">
                <a:tableStyleId>{5940675A-B579-460E-94D1-54222C63F5DA}</a:tableStyleId>
              </a:tblPr>
              <a:tblGrid>
                <a:gridCol w="4929505"/>
                <a:gridCol w="269240"/>
                <a:gridCol w="268605"/>
                <a:gridCol w="267970"/>
                <a:gridCol w="267335"/>
                <a:gridCol w="269875"/>
                <a:gridCol w="268605"/>
                <a:gridCol w="267335"/>
                <a:gridCol w="4805045"/>
              </a:tblGrid>
              <a:tr h="1493520">
                <a:tc>
                  <a:txBody>
                    <a:bodyPr/>
                    <a:p>
                      <a:pPr indent="0">
                        <a:buNone/>
                      </a:pPr>
                      <a:r>
                        <a:rPr lang="en-US" sz="1400" b="0">
                          <a:latin typeface="幼圆" panose="02010509060101010101" charset="-122"/>
                          <a:ea typeface="幼圆" panose="02010509060101010101" charset="-122"/>
                          <a:cs typeface="幼圆" panose="02010509060101010101" charset="-122"/>
                        </a:rPr>
                        <a:t>在教育环境困难的情况下，团队成员按照</a:t>
                      </a:r>
                      <a:r>
                        <a:rPr lang="en-US" sz="1400" b="0">
                          <a:latin typeface="Times New Roman" panose="02020603050405020304" charset="0"/>
                          <a:cs typeface="Times New Roman" panose="02020603050405020304" charset="0"/>
                        </a:rPr>
                        <a:t>“</a:t>
                      </a:r>
                      <a:r>
                        <a:rPr lang="en-US" sz="1400" b="0">
                          <a:latin typeface="幼圆" panose="02010509060101010101" charset="-122"/>
                          <a:ea typeface="幼圆" panose="02010509060101010101" charset="-122"/>
                          <a:cs typeface="幼圆" panose="02010509060101010101" charset="-122"/>
                        </a:rPr>
                        <a:t>人人有事， 人人有事</a:t>
                      </a:r>
                      <a:r>
                        <a:rPr lang="en-US" sz="1400" b="0">
                          <a:latin typeface="Times New Roman" panose="02020603050405020304" charset="0"/>
                          <a:cs typeface="Times New Roman" panose="02020603050405020304" charset="0"/>
                        </a:rPr>
                        <a:t>”</a:t>
                      </a:r>
                      <a:r>
                        <a:rPr lang="en-US" sz="1400" b="0">
                          <a:latin typeface="幼圆" panose="02010509060101010101" charset="-122"/>
                          <a:ea typeface="幼圆" panose="02010509060101010101" charset="-122"/>
                          <a:cs typeface="幼圆" panose="02010509060101010101" charset="-122"/>
                        </a:rPr>
                        <a:t>的原则团结起来</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When the educational environment is difficult, the team members unite according to the principle of "everyone has something, everyone has something"</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在困难的情况下，团队中会出现混乱，不信任， 发生争执，相互指</a:t>
                      </a:r>
                      <a:r>
                        <a:rPr lang="zh-CN" sz="1400" b="0">
                          <a:latin typeface="幼圆" panose="02010509060101010101" charset="-122"/>
                          <a:ea typeface="幼圆" panose="02010509060101010101" charset="-122"/>
                          <a:cs typeface="幼圆" panose="02010509060101010101" charset="-122"/>
                        </a:rPr>
                        <a:t>责</a:t>
                      </a:r>
                      <a:endParaRPr lang="en-US" alt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In difficult situations, there will be confusion, distrust, disputes, and mutual pointing in the team.</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1855">
                <a:tc>
                  <a:txBody>
                    <a:bodyPr/>
                    <a:p>
                      <a:pPr indent="0">
                        <a:buNone/>
                      </a:pPr>
                      <a:r>
                        <a:rPr lang="en-US" sz="1400" b="0">
                          <a:latin typeface="幼圆" panose="02010509060101010101" charset="-122"/>
                          <a:ea typeface="幼圆" panose="02010509060101010101" charset="-122"/>
                          <a:cs typeface="幼圆" panose="02010509060101010101" charset="-122"/>
                        </a:rPr>
                        <a:t>所有成员都会经历成功或失败集体作为自己的</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All members will experience success or failure collectively as their own</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整个团队的成就或失败都不是来自其个人代表的回应</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success or failure of the entire team is not a response from its personal representative</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2490">
                <a:tc>
                  <a:txBody>
                    <a:bodyPr/>
                    <a:p>
                      <a:pPr indent="0">
                        <a:buNone/>
                      </a:pPr>
                      <a:r>
                        <a:rPr lang="en-US" sz="1400" b="0">
                          <a:latin typeface="幼圆" panose="02010509060101010101" charset="-122"/>
                          <a:ea typeface="幼圆" panose="02010509060101010101" charset="-122"/>
                          <a:cs typeface="幼圆" panose="02010509060101010101" charset="-122"/>
                        </a:rPr>
                        <a:t>团队富有同情心和友好对它的成员，试图帮助他们感到舒适</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is compassionate and friendly to its members, trying to help them feel comfortable</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个别学生感觉像陌生人一样团队，同学们对他们不专心</a:t>
                      </a:r>
                      <a:r>
                        <a:rPr lang="en-US" altLang="en-US" sz="1400">
                          <a:latin typeface="幼圆" panose="02010509060101010101" charset="-122"/>
                          <a:ea typeface="幼圆" panose="02010509060101010101" charset="-122"/>
                          <a:cs typeface="幼圆" panose="02010509060101010101" charset="-122"/>
                          <a:sym typeface="+mn-ea"/>
                        </a:rPr>
                        <a:t>Individual students feel like a team of strangers, and the students are not attentive to them</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1855">
                <a:tc>
                  <a:txBody>
                    <a:bodyPr/>
                    <a:p>
                      <a:pPr indent="0">
                        <a:buNone/>
                      </a:pPr>
                      <a:r>
                        <a:rPr lang="en-US" sz="1400" b="0">
                          <a:latin typeface="幼圆" panose="02010509060101010101" charset="-122"/>
                          <a:ea typeface="幼圆" panose="02010509060101010101" charset="-122"/>
                          <a:cs typeface="幼圆" panose="02010509060101010101" charset="-122"/>
                        </a:rPr>
                        <a:t>团队迅速响应有用的业务</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responds quickly to useful business</a:t>
                      </a:r>
                      <a:endParaRPr lang="en-US" altLang="en-US" sz="1400" b="0">
                        <a:latin typeface="幼圆" panose="02010509060101010101" charset="-122"/>
                        <a:ea typeface="幼圆" panose="02010509060101010101" charset="-122"/>
                        <a:cs typeface="幼圆" panose="02010509060101010101" charset="-122"/>
                        <a:sym typeface="+mn-ea"/>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团队只按秩序行事，每个人都在考虑自己的利益</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only acts in order, everyone is considering their own interests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6245">
                <a:tc>
                  <a:txBody>
                    <a:bodyPr/>
                    <a:p>
                      <a:pPr indent="0">
                        <a:buNone/>
                      </a:pPr>
                      <a:r>
                        <a:rPr lang="en-US" sz="1400" b="0">
                          <a:latin typeface="幼圆" panose="02010509060101010101" charset="-122"/>
                          <a:ea typeface="幼圆" panose="02010509060101010101" charset="-122"/>
                          <a:cs typeface="幼圆" panose="02010509060101010101" charset="-122"/>
                        </a:rPr>
                        <a:t>在团队中，公平对待所有成员</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In the team, treat all members fairly</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对不同群体有偏见</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Prejudice against different groups</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p>
                      <a:pPr indent="0">
                        <a:buNone/>
                      </a:pPr>
                      <a:r>
                        <a:rPr lang="en-US" sz="1400" b="0">
                          <a:latin typeface="幼圆" panose="02010509060101010101" charset="-122"/>
                          <a:ea typeface="幼圆" panose="02010509060101010101" charset="-122"/>
                          <a:cs typeface="幼圆" panose="02010509060101010101" charset="-122"/>
                        </a:rPr>
                        <a:t>如果老师指出，学生会对他们的团队感到自豪</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If the teacher points out, the students will be proud of their team</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Times New Roman" panose="02020603050405020304" charset="0"/>
                          <a:cs typeface="Times New Roman" panose="02020603050405020304" charset="0"/>
                        </a:rPr>
                        <a:t> </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在这里，团队的赞美和鼓励是无动于衷的。</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Here, the team's praise and encouragement are indifferent.</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4050">
                <a:tc>
                  <a:txBody>
                    <a:bodyPr/>
                    <a:p>
                      <a:pPr indent="0">
                        <a:buNone/>
                      </a:pPr>
                      <a:r>
                        <a:rPr lang="en-US" sz="1400" b="0">
                          <a:latin typeface="幼圆" panose="02010509060101010101" charset="-122"/>
                          <a:ea typeface="幼圆" panose="02010509060101010101" charset="-122"/>
                          <a:cs typeface="幼圆" panose="02010509060101010101" charset="-122"/>
                        </a:rPr>
                        <a:t>团队活跃，充满进取心和活力</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is active, enterprising and energetic</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400" b="0">
                          <a:latin typeface="幼圆" panose="02010509060101010101" charset="-122"/>
                          <a:ea typeface="幼圆" panose="02010509060101010101" charset="-122"/>
                          <a:cs typeface="幼圆" panose="02010509060101010101" charset="-122"/>
                        </a:rPr>
                        <a:t>团队是被动的，惰性的</a:t>
                      </a:r>
                      <a:endParaRPr lang="en-US" sz="1400" b="0">
                        <a:latin typeface="幼圆" panose="02010509060101010101" charset="-122"/>
                        <a:ea typeface="幼圆" panose="02010509060101010101" charset="-122"/>
                        <a:cs typeface="幼圆" panose="02010509060101010101" charset="-122"/>
                      </a:endParaRPr>
                    </a:p>
                    <a:p>
                      <a:pPr indent="0">
                        <a:buNone/>
                      </a:pPr>
                      <a:r>
                        <a:rPr lang="en-US" altLang="en-US" sz="1400">
                          <a:latin typeface="幼圆" panose="02010509060101010101" charset="-122"/>
                          <a:ea typeface="幼圆" panose="02010509060101010101" charset="-122"/>
                          <a:cs typeface="幼圆" panose="02010509060101010101" charset="-122"/>
                          <a:sym typeface="+mn-ea"/>
                        </a:rPr>
                        <a:t>The team is passive and inert</a:t>
                      </a:r>
                      <a:endParaRPr lang="en-US" altLang="en-US" sz="1400" b="0">
                        <a:latin typeface="幼圆" panose="02010509060101010101" charset="-122"/>
                        <a:ea typeface="幼圆" panose="02010509060101010101" charset="-122"/>
                        <a:cs typeface="幼圆" panose="02010509060101010101" charset="-122"/>
                      </a:endParaRPr>
                    </a:p>
                    <a:p>
                      <a:pPr indent="0">
                        <a:buNone/>
                      </a:pP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323975" y="294640"/>
            <a:ext cx="9622155" cy="6252845"/>
          </a:xfrm>
          <a:prstGeom prst="rect">
            <a:avLst/>
          </a:prstGeom>
        </p:spPr>
      </p:pic>
      <p:grpSp>
        <p:nvGrpSpPr>
          <p:cNvPr id="7" name="组合 6"/>
          <p:cNvGrpSpPr/>
          <p:nvPr/>
        </p:nvGrpSpPr>
        <p:grpSpPr>
          <a:xfrm>
            <a:off x="2696845" y="1141730"/>
            <a:ext cx="6877050" cy="5579110"/>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3404870" y="1781810"/>
            <a:ext cx="5380990" cy="830580"/>
          </a:xfrm>
          <a:prstGeom prst="rect">
            <a:avLst/>
          </a:prstGeom>
          <a:noFill/>
          <a:ln>
            <a:noFill/>
          </a:ln>
        </p:spPr>
        <p:txBody>
          <a:bodyPr vert="horz" wrap="square" lIns="0" tIns="0" rIns="0" bIns="0" numCol="1" anchor="t" anchorCtr="0" compatLnSpc="1">
            <a:spAutoFit/>
          </a:bodyPr>
          <a:lstStyle/>
          <a:p>
            <a:pPr algn="ctr" defTabSz="685165" fontAlgn="base">
              <a:spcBef>
                <a:spcPct val="0"/>
              </a:spcBef>
              <a:spcAft>
                <a:spcPct val="0"/>
              </a:spcAft>
              <a:defRPr/>
            </a:pPr>
            <a:r>
              <a:rPr lang="en-US" altLang="zh-CN" sz="5400" b="1" dirty="0">
                <a:solidFill>
                  <a:srgbClr val="FFC000"/>
                </a:solidFill>
                <a:latin typeface="微软雅黑" panose="020B0503020204020204" pitchFamily="34" charset="-122"/>
                <a:ea typeface="微软雅黑" panose="020B0503020204020204" pitchFamily="34" charset="-122"/>
              </a:rPr>
              <a:t>5.3</a:t>
            </a:r>
            <a:endParaRPr lang="en-US"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3185160" y="2612390"/>
            <a:ext cx="6334125" cy="1322070"/>
          </a:xfrm>
          <a:prstGeom prst="rect">
            <a:avLst/>
          </a:prstGeom>
        </p:spPr>
        <p:txBody>
          <a:bodyPr wrap="square">
            <a:spAutoFit/>
          </a:bodyPr>
          <a:lstStyle/>
          <a:p>
            <a:pPr algn="ctr"/>
            <a:r>
              <a:rPr sz="3200" b="1" dirty="0" smtClean="0">
                <a:solidFill>
                  <a:schemeClr val="accent4"/>
                </a:solidFill>
                <a:latin typeface="微软雅黑" panose="020B0503020204020204" pitchFamily="34" charset="-122"/>
                <a:ea typeface="微软雅黑" panose="020B0503020204020204" pitchFamily="34" charset="-122"/>
                <a:sym typeface="+mn-ea"/>
              </a:rPr>
              <a:t>评估运动队中的人际关系</a:t>
            </a:r>
            <a:endParaRPr sz="32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sz="2400" b="1" dirty="0" smtClean="0">
                <a:solidFill>
                  <a:schemeClr val="accent4"/>
                </a:solidFill>
                <a:latin typeface="微软雅黑" panose="020B0503020204020204" pitchFamily="34" charset="-122"/>
                <a:ea typeface="微软雅黑" panose="020B0503020204020204" pitchFamily="34" charset="-122"/>
                <a:sym typeface="+mn-ea"/>
              </a:rPr>
              <a:t>Assess interpersonal relationships in sports teams</a:t>
            </a:r>
            <a:endParaRPr sz="2400" b="1" dirty="0" smtClean="0">
              <a:solidFill>
                <a:schemeClr val="accent4"/>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10359973" y="5201223"/>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01</a:t>
              </a:r>
              <a:endParaRPr lang="zh-CN" altLang="en-US" sz="6600" b="1" dirty="0">
                <a:solidFill>
                  <a:schemeClr val="bg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2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500" autoRev="1" fill="hold">
                                          <p:stCondLst>
                                            <p:cond delay="0"/>
                                          </p:stCondLst>
                                        </p:cTn>
                                        <p:tgtEl>
                                          <p:spTgt spid="16"/>
                                        </p:tgtEl>
                                        <p:attrNameLst>
                                          <p:attrName>ppt_w</p:attrName>
                                        </p:attrNameLst>
                                      </p:cBhvr>
                                    </p:anim>
                                    <p:anim by="(#ppt_w*0.50)" calcmode="lin" valueType="num">
                                      <p:cBhvr>
                                        <p:cTn id="26" dur="500" decel="50000" autoRev="1" fill="hold">
                                          <p:stCondLst>
                                            <p:cond delay="0"/>
                                          </p:stCondLst>
                                        </p:cTn>
                                        <p:tgtEl>
                                          <p:spTgt spid="16"/>
                                        </p:tgtEl>
                                        <p:attrNameLst>
                                          <p:attrName>ppt_x</p:attrName>
                                        </p:attrNameLst>
                                      </p:cBhvr>
                                    </p:anim>
                                    <p:anim from="(-#ppt_h/2)" to="(#ppt_y)" calcmode="lin" valueType="num">
                                      <p:cBhvr>
                                        <p:cTn id="27" dur="1000" fill="hold">
                                          <p:stCondLst>
                                            <p:cond delay="0"/>
                                          </p:stCondLst>
                                        </p:cTn>
                                        <p:tgtEl>
                                          <p:spTgt spid="16"/>
                                        </p:tgtEl>
                                        <p:attrNameLst>
                                          <p:attrName>ppt_y</p:attrName>
                                        </p:attrNameLst>
                                      </p:cBhvr>
                                    </p:anim>
                                    <p:animRot by="21600000">
                                      <p:cBhvr>
                                        <p:cTn id="28" dur="1000" fill="hold">
                                          <p:stCondLst>
                                            <p:cond delay="0"/>
                                          </p:stCondLst>
                                        </p:cTn>
                                        <p:tgtEl>
                                          <p:spTgt spid="16"/>
                                        </p:tgtEl>
                                        <p:attrNameLst>
                                          <p:attrName>r</p:attrName>
                                        </p:attrNameLst>
                                      </p:cBhvr>
                                    </p:animRot>
                                  </p:childTnLst>
                                </p:cTn>
                              </p:par>
                            </p:childTnLst>
                          </p:cTn>
                        </p:par>
                        <p:par>
                          <p:cTn id="29" fill="hold">
                            <p:stCondLst>
                              <p:cond delay="9220"/>
                            </p:stCondLst>
                            <p:childTnLst>
                              <p:par>
                                <p:cTn id="30" presetID="21" presetClass="entr" presetSubtype="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grpSp>
        <p:nvGrpSpPr>
          <p:cNvPr id="32" name="Group 729"/>
          <p:cNvGrpSpPr/>
          <p:nvPr/>
        </p:nvGrpSpPr>
        <p:grpSpPr>
          <a:xfrm>
            <a:off x="230045" y="1996138"/>
            <a:ext cx="4328747" cy="4468049"/>
            <a:chOff x="892855" y="2740647"/>
            <a:chExt cx="3988984" cy="4117353"/>
          </a:xfrm>
        </p:grpSpPr>
        <p:sp>
          <p:nvSpPr>
            <p:cNvPr id="33" name="Freeform 7"/>
            <p:cNvSpPr/>
            <p:nvPr/>
          </p:nvSpPr>
          <p:spPr bwMode="auto">
            <a:xfrm>
              <a:off x="2614696" y="5542483"/>
              <a:ext cx="2259717" cy="1315516"/>
            </a:xfrm>
            <a:custGeom>
              <a:avLst/>
              <a:gdLst>
                <a:gd name="T0" fmla="*/ 63 w 2130"/>
                <a:gd name="T1" fmla="*/ 0 h 1240"/>
                <a:gd name="T2" fmla="*/ 2055 w 2130"/>
                <a:gd name="T3" fmla="*/ 0 h 1240"/>
                <a:gd name="T4" fmla="*/ 2067 w 2130"/>
                <a:gd name="T5" fmla="*/ 61 h 1240"/>
                <a:gd name="T6" fmla="*/ 2078 w 2130"/>
                <a:gd name="T7" fmla="*/ 125 h 1240"/>
                <a:gd name="T8" fmla="*/ 2087 w 2130"/>
                <a:gd name="T9" fmla="*/ 193 h 1240"/>
                <a:gd name="T10" fmla="*/ 2096 w 2130"/>
                <a:gd name="T11" fmla="*/ 265 h 1240"/>
                <a:gd name="T12" fmla="*/ 2103 w 2130"/>
                <a:gd name="T13" fmla="*/ 337 h 1240"/>
                <a:gd name="T14" fmla="*/ 2109 w 2130"/>
                <a:gd name="T15" fmla="*/ 411 h 1240"/>
                <a:gd name="T16" fmla="*/ 2114 w 2130"/>
                <a:gd name="T17" fmla="*/ 487 h 1240"/>
                <a:gd name="T18" fmla="*/ 2118 w 2130"/>
                <a:gd name="T19" fmla="*/ 562 h 1240"/>
                <a:gd name="T20" fmla="*/ 2122 w 2130"/>
                <a:gd name="T21" fmla="*/ 637 h 1240"/>
                <a:gd name="T22" fmla="*/ 2125 w 2130"/>
                <a:gd name="T23" fmla="*/ 710 h 1240"/>
                <a:gd name="T24" fmla="*/ 2127 w 2130"/>
                <a:gd name="T25" fmla="*/ 781 h 1240"/>
                <a:gd name="T26" fmla="*/ 2129 w 2130"/>
                <a:gd name="T27" fmla="*/ 849 h 1240"/>
                <a:gd name="T28" fmla="*/ 2129 w 2130"/>
                <a:gd name="T29" fmla="*/ 914 h 1240"/>
                <a:gd name="T30" fmla="*/ 2130 w 2130"/>
                <a:gd name="T31" fmla="*/ 976 h 1240"/>
                <a:gd name="T32" fmla="*/ 2130 w 2130"/>
                <a:gd name="T33" fmla="*/ 1032 h 1240"/>
                <a:gd name="T34" fmla="*/ 2130 w 2130"/>
                <a:gd name="T35" fmla="*/ 1083 h 1240"/>
                <a:gd name="T36" fmla="*/ 2130 w 2130"/>
                <a:gd name="T37" fmla="*/ 1129 h 1240"/>
                <a:gd name="T38" fmla="*/ 2129 w 2130"/>
                <a:gd name="T39" fmla="*/ 1167 h 1240"/>
                <a:gd name="T40" fmla="*/ 2129 w 2130"/>
                <a:gd name="T41" fmla="*/ 1198 h 1240"/>
                <a:gd name="T42" fmla="*/ 2129 w 2130"/>
                <a:gd name="T43" fmla="*/ 1220 h 1240"/>
                <a:gd name="T44" fmla="*/ 2129 w 2130"/>
                <a:gd name="T45" fmla="*/ 1235 h 1240"/>
                <a:gd name="T46" fmla="*/ 2127 w 2130"/>
                <a:gd name="T47" fmla="*/ 1240 h 1240"/>
                <a:gd name="T48" fmla="*/ 0 w 2130"/>
                <a:gd name="T49" fmla="*/ 1240 h 1240"/>
                <a:gd name="T50" fmla="*/ 0 w 2130"/>
                <a:gd name="T51" fmla="*/ 1169 h 1240"/>
                <a:gd name="T52" fmla="*/ 0 w 2130"/>
                <a:gd name="T53" fmla="*/ 1097 h 1240"/>
                <a:gd name="T54" fmla="*/ 0 w 2130"/>
                <a:gd name="T55" fmla="*/ 1023 h 1240"/>
                <a:gd name="T56" fmla="*/ 3 w 2130"/>
                <a:gd name="T57" fmla="*/ 947 h 1240"/>
                <a:gd name="T58" fmla="*/ 4 w 2130"/>
                <a:gd name="T59" fmla="*/ 871 h 1240"/>
                <a:gd name="T60" fmla="*/ 8 w 2130"/>
                <a:gd name="T61" fmla="*/ 794 h 1240"/>
                <a:gd name="T62" fmla="*/ 11 w 2130"/>
                <a:gd name="T63" fmla="*/ 718 h 1240"/>
                <a:gd name="T64" fmla="*/ 15 w 2130"/>
                <a:gd name="T65" fmla="*/ 643 h 1240"/>
                <a:gd name="T66" fmla="*/ 19 w 2130"/>
                <a:gd name="T67" fmla="*/ 570 h 1240"/>
                <a:gd name="T68" fmla="*/ 24 w 2130"/>
                <a:gd name="T69" fmla="*/ 499 h 1240"/>
                <a:gd name="T70" fmla="*/ 28 w 2130"/>
                <a:gd name="T71" fmla="*/ 430 h 1240"/>
                <a:gd name="T72" fmla="*/ 33 w 2130"/>
                <a:gd name="T73" fmla="*/ 364 h 1240"/>
                <a:gd name="T74" fmla="*/ 37 w 2130"/>
                <a:gd name="T75" fmla="*/ 303 h 1240"/>
                <a:gd name="T76" fmla="*/ 42 w 2130"/>
                <a:gd name="T77" fmla="*/ 244 h 1240"/>
                <a:gd name="T78" fmla="*/ 46 w 2130"/>
                <a:gd name="T79" fmla="*/ 191 h 1240"/>
                <a:gd name="T80" fmla="*/ 50 w 2130"/>
                <a:gd name="T81" fmla="*/ 144 h 1240"/>
                <a:gd name="T82" fmla="*/ 54 w 2130"/>
                <a:gd name="T83" fmla="*/ 102 h 1240"/>
                <a:gd name="T84" fmla="*/ 56 w 2130"/>
                <a:gd name="T85" fmla="*/ 67 h 1240"/>
                <a:gd name="T86" fmla="*/ 59 w 2130"/>
                <a:gd name="T87" fmla="*/ 38 h 1240"/>
                <a:gd name="T88" fmla="*/ 62 w 2130"/>
                <a:gd name="T89" fmla="*/ 17 h 1240"/>
                <a:gd name="T90" fmla="*/ 63 w 2130"/>
                <a:gd name="T91" fmla="*/ 4 h 1240"/>
                <a:gd name="T92" fmla="*/ 63 w 2130"/>
                <a:gd name="T9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0" h="1240">
                  <a:moveTo>
                    <a:pt x="63" y="0"/>
                  </a:moveTo>
                  <a:lnTo>
                    <a:pt x="2055" y="0"/>
                  </a:lnTo>
                  <a:lnTo>
                    <a:pt x="2067" y="61"/>
                  </a:lnTo>
                  <a:lnTo>
                    <a:pt x="2078" y="125"/>
                  </a:lnTo>
                  <a:lnTo>
                    <a:pt x="2087" y="193"/>
                  </a:lnTo>
                  <a:lnTo>
                    <a:pt x="2096" y="265"/>
                  </a:lnTo>
                  <a:lnTo>
                    <a:pt x="2103" y="337"/>
                  </a:lnTo>
                  <a:lnTo>
                    <a:pt x="2109" y="411"/>
                  </a:lnTo>
                  <a:lnTo>
                    <a:pt x="2114" y="487"/>
                  </a:lnTo>
                  <a:lnTo>
                    <a:pt x="2118" y="562"/>
                  </a:lnTo>
                  <a:lnTo>
                    <a:pt x="2122" y="637"/>
                  </a:lnTo>
                  <a:lnTo>
                    <a:pt x="2125" y="710"/>
                  </a:lnTo>
                  <a:lnTo>
                    <a:pt x="2127" y="781"/>
                  </a:lnTo>
                  <a:lnTo>
                    <a:pt x="2129" y="849"/>
                  </a:lnTo>
                  <a:lnTo>
                    <a:pt x="2129" y="914"/>
                  </a:lnTo>
                  <a:lnTo>
                    <a:pt x="2130" y="976"/>
                  </a:lnTo>
                  <a:lnTo>
                    <a:pt x="2130" y="1032"/>
                  </a:lnTo>
                  <a:lnTo>
                    <a:pt x="2130" y="1083"/>
                  </a:lnTo>
                  <a:lnTo>
                    <a:pt x="2130" y="1129"/>
                  </a:lnTo>
                  <a:lnTo>
                    <a:pt x="2129" y="1167"/>
                  </a:lnTo>
                  <a:lnTo>
                    <a:pt x="2129" y="1198"/>
                  </a:lnTo>
                  <a:lnTo>
                    <a:pt x="2129" y="1220"/>
                  </a:lnTo>
                  <a:lnTo>
                    <a:pt x="2129" y="1235"/>
                  </a:lnTo>
                  <a:lnTo>
                    <a:pt x="2127" y="1240"/>
                  </a:lnTo>
                  <a:lnTo>
                    <a:pt x="0" y="1240"/>
                  </a:lnTo>
                  <a:lnTo>
                    <a:pt x="0" y="1169"/>
                  </a:lnTo>
                  <a:lnTo>
                    <a:pt x="0" y="1097"/>
                  </a:lnTo>
                  <a:lnTo>
                    <a:pt x="0" y="1023"/>
                  </a:lnTo>
                  <a:lnTo>
                    <a:pt x="3" y="947"/>
                  </a:lnTo>
                  <a:lnTo>
                    <a:pt x="4" y="871"/>
                  </a:lnTo>
                  <a:lnTo>
                    <a:pt x="8" y="794"/>
                  </a:lnTo>
                  <a:lnTo>
                    <a:pt x="11" y="718"/>
                  </a:lnTo>
                  <a:lnTo>
                    <a:pt x="15" y="643"/>
                  </a:lnTo>
                  <a:lnTo>
                    <a:pt x="19" y="570"/>
                  </a:lnTo>
                  <a:lnTo>
                    <a:pt x="24" y="499"/>
                  </a:lnTo>
                  <a:lnTo>
                    <a:pt x="28" y="430"/>
                  </a:lnTo>
                  <a:lnTo>
                    <a:pt x="33" y="364"/>
                  </a:lnTo>
                  <a:lnTo>
                    <a:pt x="37" y="303"/>
                  </a:lnTo>
                  <a:lnTo>
                    <a:pt x="42" y="244"/>
                  </a:lnTo>
                  <a:lnTo>
                    <a:pt x="46" y="191"/>
                  </a:lnTo>
                  <a:lnTo>
                    <a:pt x="50" y="144"/>
                  </a:lnTo>
                  <a:lnTo>
                    <a:pt x="54" y="102"/>
                  </a:lnTo>
                  <a:lnTo>
                    <a:pt x="56" y="67"/>
                  </a:lnTo>
                  <a:lnTo>
                    <a:pt x="59" y="38"/>
                  </a:lnTo>
                  <a:lnTo>
                    <a:pt x="62" y="17"/>
                  </a:lnTo>
                  <a:lnTo>
                    <a:pt x="63" y="4"/>
                  </a:lnTo>
                  <a:lnTo>
                    <a:pt x="6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4" name="Freeform 8"/>
            <p:cNvSpPr/>
            <p:nvPr/>
          </p:nvSpPr>
          <p:spPr bwMode="auto">
            <a:xfrm>
              <a:off x="2681532" y="5254980"/>
              <a:ext cx="2113312" cy="590922"/>
            </a:xfrm>
            <a:custGeom>
              <a:avLst/>
              <a:gdLst>
                <a:gd name="T0" fmla="*/ 1043 w 1992"/>
                <a:gd name="T1" fmla="*/ 0 h 557"/>
                <a:gd name="T2" fmla="*/ 1200 w 1992"/>
                <a:gd name="T3" fmla="*/ 7 h 557"/>
                <a:gd name="T4" fmla="*/ 1352 w 1992"/>
                <a:gd name="T5" fmla="*/ 19 h 557"/>
                <a:gd name="T6" fmla="*/ 1496 w 1992"/>
                <a:gd name="T7" fmla="*/ 37 h 557"/>
                <a:gd name="T8" fmla="*/ 1629 w 1992"/>
                <a:gd name="T9" fmla="*/ 62 h 557"/>
                <a:gd name="T10" fmla="*/ 1746 w 1992"/>
                <a:gd name="T11" fmla="*/ 92 h 557"/>
                <a:gd name="T12" fmla="*/ 1845 w 1992"/>
                <a:gd name="T13" fmla="*/ 129 h 557"/>
                <a:gd name="T14" fmla="*/ 1920 w 1992"/>
                <a:gd name="T15" fmla="*/ 170 h 557"/>
                <a:gd name="T16" fmla="*/ 1972 w 1992"/>
                <a:gd name="T17" fmla="*/ 218 h 557"/>
                <a:gd name="T18" fmla="*/ 1992 w 1992"/>
                <a:gd name="T19" fmla="*/ 271 h 557"/>
                <a:gd name="T20" fmla="*/ 1981 w 1992"/>
                <a:gd name="T21" fmla="*/ 325 h 557"/>
                <a:gd name="T22" fmla="*/ 1940 w 1992"/>
                <a:gd name="T23" fmla="*/ 373 h 557"/>
                <a:gd name="T24" fmla="*/ 1873 w 1992"/>
                <a:gd name="T25" fmla="*/ 417 h 557"/>
                <a:gd name="T26" fmla="*/ 1783 w 1992"/>
                <a:gd name="T27" fmla="*/ 453 h 557"/>
                <a:gd name="T28" fmla="*/ 1673 w 1992"/>
                <a:gd name="T29" fmla="*/ 486 h 557"/>
                <a:gd name="T30" fmla="*/ 1546 w 1992"/>
                <a:gd name="T31" fmla="*/ 512 h 557"/>
                <a:gd name="T32" fmla="*/ 1407 w 1992"/>
                <a:gd name="T33" fmla="*/ 532 h 557"/>
                <a:gd name="T34" fmla="*/ 1259 w 1992"/>
                <a:gd name="T35" fmla="*/ 546 h 557"/>
                <a:gd name="T36" fmla="*/ 1105 w 1992"/>
                <a:gd name="T37" fmla="*/ 554 h 557"/>
                <a:gd name="T38" fmla="*/ 949 w 1992"/>
                <a:gd name="T39" fmla="*/ 557 h 557"/>
                <a:gd name="T40" fmla="*/ 793 w 1992"/>
                <a:gd name="T41" fmla="*/ 554 h 557"/>
                <a:gd name="T42" fmla="*/ 643 w 1992"/>
                <a:gd name="T43" fmla="*/ 544 h 557"/>
                <a:gd name="T44" fmla="*/ 500 w 1992"/>
                <a:gd name="T45" fmla="*/ 528 h 557"/>
                <a:gd name="T46" fmla="*/ 368 w 1992"/>
                <a:gd name="T47" fmla="*/ 506 h 557"/>
                <a:gd name="T48" fmla="*/ 251 w 1992"/>
                <a:gd name="T49" fmla="*/ 477 h 557"/>
                <a:gd name="T50" fmla="*/ 152 w 1992"/>
                <a:gd name="T51" fmla="*/ 443 h 557"/>
                <a:gd name="T52" fmla="*/ 76 w 1992"/>
                <a:gd name="T53" fmla="*/ 402 h 557"/>
                <a:gd name="T54" fmla="*/ 24 w 1992"/>
                <a:gd name="T55" fmla="*/ 354 h 557"/>
                <a:gd name="T56" fmla="*/ 0 w 1992"/>
                <a:gd name="T57" fmla="*/ 300 h 557"/>
                <a:gd name="T58" fmla="*/ 8 w 1992"/>
                <a:gd name="T59" fmla="*/ 241 h 557"/>
                <a:gd name="T60" fmla="*/ 47 w 1992"/>
                <a:gd name="T61" fmla="*/ 188 h 557"/>
                <a:gd name="T62" fmla="*/ 114 w 1992"/>
                <a:gd name="T63" fmla="*/ 140 h 557"/>
                <a:gd name="T64" fmla="*/ 204 w 1992"/>
                <a:gd name="T65" fmla="*/ 100 h 557"/>
                <a:gd name="T66" fmla="*/ 314 w 1992"/>
                <a:gd name="T67" fmla="*/ 67 h 557"/>
                <a:gd name="T68" fmla="*/ 441 w 1992"/>
                <a:gd name="T69" fmla="*/ 41 h 557"/>
                <a:gd name="T70" fmla="*/ 581 w 1992"/>
                <a:gd name="T71" fmla="*/ 21 h 557"/>
                <a:gd name="T72" fmla="*/ 731 w 1992"/>
                <a:gd name="T73" fmla="*/ 8 h 557"/>
                <a:gd name="T74" fmla="*/ 885 w 1992"/>
                <a:gd name="T7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2" h="557">
                  <a:moveTo>
                    <a:pt x="965" y="0"/>
                  </a:moveTo>
                  <a:lnTo>
                    <a:pt x="1043" y="0"/>
                  </a:lnTo>
                  <a:lnTo>
                    <a:pt x="1122" y="3"/>
                  </a:lnTo>
                  <a:lnTo>
                    <a:pt x="1200" y="7"/>
                  </a:lnTo>
                  <a:lnTo>
                    <a:pt x="1278" y="12"/>
                  </a:lnTo>
                  <a:lnTo>
                    <a:pt x="1352" y="19"/>
                  </a:lnTo>
                  <a:lnTo>
                    <a:pt x="1426" y="28"/>
                  </a:lnTo>
                  <a:lnTo>
                    <a:pt x="1496" y="37"/>
                  </a:lnTo>
                  <a:lnTo>
                    <a:pt x="1564" y="49"/>
                  </a:lnTo>
                  <a:lnTo>
                    <a:pt x="1629" y="62"/>
                  </a:lnTo>
                  <a:lnTo>
                    <a:pt x="1690" y="76"/>
                  </a:lnTo>
                  <a:lnTo>
                    <a:pt x="1746" y="92"/>
                  </a:lnTo>
                  <a:lnTo>
                    <a:pt x="1797" y="109"/>
                  </a:lnTo>
                  <a:lnTo>
                    <a:pt x="1845" y="129"/>
                  </a:lnTo>
                  <a:lnTo>
                    <a:pt x="1885" y="148"/>
                  </a:lnTo>
                  <a:lnTo>
                    <a:pt x="1920" y="170"/>
                  </a:lnTo>
                  <a:lnTo>
                    <a:pt x="1949" y="193"/>
                  </a:lnTo>
                  <a:lnTo>
                    <a:pt x="1972" y="218"/>
                  </a:lnTo>
                  <a:lnTo>
                    <a:pt x="1986" y="244"/>
                  </a:lnTo>
                  <a:lnTo>
                    <a:pt x="1992" y="271"/>
                  </a:lnTo>
                  <a:lnTo>
                    <a:pt x="1990" y="299"/>
                  </a:lnTo>
                  <a:lnTo>
                    <a:pt x="1981" y="325"/>
                  </a:lnTo>
                  <a:lnTo>
                    <a:pt x="1964" y="350"/>
                  </a:lnTo>
                  <a:lnTo>
                    <a:pt x="1940" y="373"/>
                  </a:lnTo>
                  <a:lnTo>
                    <a:pt x="1910" y="396"/>
                  </a:lnTo>
                  <a:lnTo>
                    <a:pt x="1873" y="417"/>
                  </a:lnTo>
                  <a:lnTo>
                    <a:pt x="1830" y="436"/>
                  </a:lnTo>
                  <a:lnTo>
                    <a:pt x="1783" y="453"/>
                  </a:lnTo>
                  <a:lnTo>
                    <a:pt x="1729" y="470"/>
                  </a:lnTo>
                  <a:lnTo>
                    <a:pt x="1673" y="486"/>
                  </a:lnTo>
                  <a:lnTo>
                    <a:pt x="1612" y="499"/>
                  </a:lnTo>
                  <a:lnTo>
                    <a:pt x="1546" y="512"/>
                  </a:lnTo>
                  <a:lnTo>
                    <a:pt x="1478" y="523"/>
                  </a:lnTo>
                  <a:lnTo>
                    <a:pt x="1407" y="532"/>
                  </a:lnTo>
                  <a:lnTo>
                    <a:pt x="1334" y="540"/>
                  </a:lnTo>
                  <a:lnTo>
                    <a:pt x="1259" y="546"/>
                  </a:lnTo>
                  <a:lnTo>
                    <a:pt x="1183" y="551"/>
                  </a:lnTo>
                  <a:lnTo>
                    <a:pt x="1105" y="554"/>
                  </a:lnTo>
                  <a:lnTo>
                    <a:pt x="1028" y="557"/>
                  </a:lnTo>
                  <a:lnTo>
                    <a:pt x="949" y="557"/>
                  </a:lnTo>
                  <a:lnTo>
                    <a:pt x="871" y="555"/>
                  </a:lnTo>
                  <a:lnTo>
                    <a:pt x="793" y="554"/>
                  </a:lnTo>
                  <a:lnTo>
                    <a:pt x="717" y="549"/>
                  </a:lnTo>
                  <a:lnTo>
                    <a:pt x="643" y="544"/>
                  </a:lnTo>
                  <a:lnTo>
                    <a:pt x="569" y="537"/>
                  </a:lnTo>
                  <a:lnTo>
                    <a:pt x="500" y="528"/>
                  </a:lnTo>
                  <a:lnTo>
                    <a:pt x="432" y="517"/>
                  </a:lnTo>
                  <a:lnTo>
                    <a:pt x="368" y="506"/>
                  </a:lnTo>
                  <a:lnTo>
                    <a:pt x="308" y="493"/>
                  </a:lnTo>
                  <a:lnTo>
                    <a:pt x="251" y="477"/>
                  </a:lnTo>
                  <a:lnTo>
                    <a:pt x="199" y="461"/>
                  </a:lnTo>
                  <a:lnTo>
                    <a:pt x="152" y="443"/>
                  </a:lnTo>
                  <a:lnTo>
                    <a:pt x="111" y="423"/>
                  </a:lnTo>
                  <a:lnTo>
                    <a:pt x="76" y="402"/>
                  </a:lnTo>
                  <a:lnTo>
                    <a:pt x="46" y="379"/>
                  </a:lnTo>
                  <a:lnTo>
                    <a:pt x="24" y="354"/>
                  </a:lnTo>
                  <a:lnTo>
                    <a:pt x="8" y="328"/>
                  </a:lnTo>
                  <a:lnTo>
                    <a:pt x="0" y="300"/>
                  </a:lnTo>
                  <a:lnTo>
                    <a:pt x="0" y="271"/>
                  </a:lnTo>
                  <a:lnTo>
                    <a:pt x="8" y="241"/>
                  </a:lnTo>
                  <a:lnTo>
                    <a:pt x="25" y="214"/>
                  </a:lnTo>
                  <a:lnTo>
                    <a:pt x="47" y="188"/>
                  </a:lnTo>
                  <a:lnTo>
                    <a:pt x="77" y="163"/>
                  </a:lnTo>
                  <a:lnTo>
                    <a:pt x="114" y="140"/>
                  </a:lnTo>
                  <a:lnTo>
                    <a:pt x="156" y="119"/>
                  </a:lnTo>
                  <a:lnTo>
                    <a:pt x="204" y="100"/>
                  </a:lnTo>
                  <a:lnTo>
                    <a:pt x="257" y="83"/>
                  </a:lnTo>
                  <a:lnTo>
                    <a:pt x="314" y="67"/>
                  </a:lnTo>
                  <a:lnTo>
                    <a:pt x="376" y="53"/>
                  </a:lnTo>
                  <a:lnTo>
                    <a:pt x="441" y="41"/>
                  </a:lnTo>
                  <a:lnTo>
                    <a:pt x="509" y="30"/>
                  </a:lnTo>
                  <a:lnTo>
                    <a:pt x="581" y="21"/>
                  </a:lnTo>
                  <a:lnTo>
                    <a:pt x="655" y="13"/>
                  </a:lnTo>
                  <a:lnTo>
                    <a:pt x="731" y="8"/>
                  </a:lnTo>
                  <a:lnTo>
                    <a:pt x="808" y="3"/>
                  </a:lnTo>
                  <a:lnTo>
                    <a:pt x="885" y="0"/>
                  </a:lnTo>
                  <a:lnTo>
                    <a:pt x="965"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9"/>
            <p:cNvSpPr/>
            <p:nvPr/>
          </p:nvSpPr>
          <p:spPr bwMode="auto">
            <a:xfrm>
              <a:off x="2847032" y="5345156"/>
              <a:ext cx="1775946" cy="385107"/>
            </a:xfrm>
            <a:custGeom>
              <a:avLst/>
              <a:gdLst>
                <a:gd name="T0" fmla="*/ 885 w 1674"/>
                <a:gd name="T1" fmla="*/ 2 h 363"/>
                <a:gd name="T2" fmla="*/ 1030 w 1674"/>
                <a:gd name="T3" fmla="*/ 7 h 363"/>
                <a:gd name="T4" fmla="*/ 1170 w 1674"/>
                <a:gd name="T5" fmla="*/ 19 h 363"/>
                <a:gd name="T6" fmla="*/ 1301 w 1674"/>
                <a:gd name="T7" fmla="*/ 36 h 363"/>
                <a:gd name="T8" fmla="*/ 1418 w 1674"/>
                <a:gd name="T9" fmla="*/ 57 h 363"/>
                <a:gd name="T10" fmla="*/ 1518 w 1674"/>
                <a:gd name="T11" fmla="*/ 83 h 363"/>
                <a:gd name="T12" fmla="*/ 1597 w 1674"/>
                <a:gd name="T13" fmla="*/ 113 h 363"/>
                <a:gd name="T14" fmla="*/ 1651 w 1674"/>
                <a:gd name="T15" fmla="*/ 148 h 363"/>
                <a:gd name="T16" fmla="*/ 1674 w 1674"/>
                <a:gd name="T17" fmla="*/ 188 h 363"/>
                <a:gd name="T18" fmla="*/ 1664 w 1674"/>
                <a:gd name="T19" fmla="*/ 222 h 363"/>
                <a:gd name="T20" fmla="*/ 1622 w 1674"/>
                <a:gd name="T21" fmla="*/ 253 h 363"/>
                <a:gd name="T22" fmla="*/ 1552 w 1674"/>
                <a:gd name="T23" fmla="*/ 281 h 363"/>
                <a:gd name="T24" fmla="*/ 1459 w 1674"/>
                <a:gd name="T25" fmla="*/ 304 h 363"/>
                <a:gd name="T26" fmla="*/ 1347 w 1674"/>
                <a:gd name="T27" fmla="*/ 324 h 363"/>
                <a:gd name="T28" fmla="*/ 1219 w 1674"/>
                <a:gd name="T29" fmla="*/ 341 h 363"/>
                <a:gd name="T30" fmla="*/ 1080 w 1674"/>
                <a:gd name="T31" fmla="*/ 353 h 363"/>
                <a:gd name="T32" fmla="*/ 935 w 1674"/>
                <a:gd name="T33" fmla="*/ 360 h 363"/>
                <a:gd name="T34" fmla="*/ 785 w 1674"/>
                <a:gd name="T35" fmla="*/ 363 h 363"/>
                <a:gd name="T36" fmla="*/ 639 w 1674"/>
                <a:gd name="T37" fmla="*/ 360 h 363"/>
                <a:gd name="T38" fmla="*/ 497 w 1674"/>
                <a:gd name="T39" fmla="*/ 354 h 363"/>
                <a:gd name="T40" fmla="*/ 366 w 1674"/>
                <a:gd name="T41" fmla="*/ 341 h 363"/>
                <a:gd name="T42" fmla="*/ 249 w 1674"/>
                <a:gd name="T43" fmla="*/ 322 h 363"/>
                <a:gd name="T44" fmla="*/ 149 w 1674"/>
                <a:gd name="T45" fmla="*/ 298 h 363"/>
                <a:gd name="T46" fmla="*/ 72 w 1674"/>
                <a:gd name="T47" fmla="*/ 267 h 363"/>
                <a:gd name="T48" fmla="*/ 21 w 1674"/>
                <a:gd name="T49" fmla="*/ 231 h 363"/>
                <a:gd name="T50" fmla="*/ 0 w 1674"/>
                <a:gd name="T51" fmla="*/ 188 h 363"/>
                <a:gd name="T52" fmla="*/ 13 w 1674"/>
                <a:gd name="T53" fmla="*/ 144 h 363"/>
                <a:gd name="T54" fmla="*/ 57 w 1674"/>
                <a:gd name="T55" fmla="*/ 106 h 363"/>
                <a:gd name="T56" fmla="*/ 127 w 1674"/>
                <a:gd name="T57" fmla="*/ 75 h 363"/>
                <a:gd name="T58" fmla="*/ 221 w 1674"/>
                <a:gd name="T59" fmla="*/ 49 h 363"/>
                <a:gd name="T60" fmla="*/ 332 w 1674"/>
                <a:gd name="T61" fmla="*/ 28 h 363"/>
                <a:gd name="T62" fmla="*/ 458 w 1674"/>
                <a:gd name="T63" fmla="*/ 13 h 363"/>
                <a:gd name="T64" fmla="*/ 595 w 1674"/>
                <a:gd name="T65" fmla="*/ 4 h 363"/>
                <a:gd name="T66" fmla="*/ 739 w 1674"/>
                <a:gd name="T6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4" h="363">
                  <a:moveTo>
                    <a:pt x="811" y="0"/>
                  </a:moveTo>
                  <a:lnTo>
                    <a:pt x="885" y="2"/>
                  </a:lnTo>
                  <a:lnTo>
                    <a:pt x="958" y="4"/>
                  </a:lnTo>
                  <a:lnTo>
                    <a:pt x="1030" y="7"/>
                  </a:lnTo>
                  <a:lnTo>
                    <a:pt x="1101" y="12"/>
                  </a:lnTo>
                  <a:lnTo>
                    <a:pt x="1170" y="19"/>
                  </a:lnTo>
                  <a:lnTo>
                    <a:pt x="1237" y="27"/>
                  </a:lnTo>
                  <a:lnTo>
                    <a:pt x="1301" y="36"/>
                  </a:lnTo>
                  <a:lnTo>
                    <a:pt x="1361" y="45"/>
                  </a:lnTo>
                  <a:lnTo>
                    <a:pt x="1418" y="57"/>
                  </a:lnTo>
                  <a:lnTo>
                    <a:pt x="1470" y="68"/>
                  </a:lnTo>
                  <a:lnTo>
                    <a:pt x="1518" y="83"/>
                  </a:lnTo>
                  <a:lnTo>
                    <a:pt x="1560" y="97"/>
                  </a:lnTo>
                  <a:lnTo>
                    <a:pt x="1597" y="113"/>
                  </a:lnTo>
                  <a:lnTo>
                    <a:pt x="1627" y="130"/>
                  </a:lnTo>
                  <a:lnTo>
                    <a:pt x="1651" y="148"/>
                  </a:lnTo>
                  <a:lnTo>
                    <a:pt x="1666" y="168"/>
                  </a:lnTo>
                  <a:lnTo>
                    <a:pt x="1674" y="188"/>
                  </a:lnTo>
                  <a:lnTo>
                    <a:pt x="1674" y="205"/>
                  </a:lnTo>
                  <a:lnTo>
                    <a:pt x="1664" y="222"/>
                  </a:lnTo>
                  <a:lnTo>
                    <a:pt x="1647" y="237"/>
                  </a:lnTo>
                  <a:lnTo>
                    <a:pt x="1622" y="253"/>
                  </a:lnTo>
                  <a:lnTo>
                    <a:pt x="1590" y="266"/>
                  </a:lnTo>
                  <a:lnTo>
                    <a:pt x="1552" y="281"/>
                  </a:lnTo>
                  <a:lnTo>
                    <a:pt x="1508" y="292"/>
                  </a:lnTo>
                  <a:lnTo>
                    <a:pt x="1459" y="304"/>
                  </a:lnTo>
                  <a:lnTo>
                    <a:pt x="1404" y="315"/>
                  </a:lnTo>
                  <a:lnTo>
                    <a:pt x="1347" y="324"/>
                  </a:lnTo>
                  <a:lnTo>
                    <a:pt x="1284" y="333"/>
                  </a:lnTo>
                  <a:lnTo>
                    <a:pt x="1219" y="341"/>
                  </a:lnTo>
                  <a:lnTo>
                    <a:pt x="1151" y="347"/>
                  </a:lnTo>
                  <a:lnTo>
                    <a:pt x="1080" y="353"/>
                  </a:lnTo>
                  <a:lnTo>
                    <a:pt x="1008" y="356"/>
                  </a:lnTo>
                  <a:lnTo>
                    <a:pt x="935" y="360"/>
                  </a:lnTo>
                  <a:lnTo>
                    <a:pt x="860" y="362"/>
                  </a:lnTo>
                  <a:lnTo>
                    <a:pt x="785" y="363"/>
                  </a:lnTo>
                  <a:lnTo>
                    <a:pt x="712" y="362"/>
                  </a:lnTo>
                  <a:lnTo>
                    <a:pt x="639" y="360"/>
                  </a:lnTo>
                  <a:lnTo>
                    <a:pt x="567" y="358"/>
                  </a:lnTo>
                  <a:lnTo>
                    <a:pt x="497" y="354"/>
                  </a:lnTo>
                  <a:lnTo>
                    <a:pt x="431" y="347"/>
                  </a:lnTo>
                  <a:lnTo>
                    <a:pt x="366" y="341"/>
                  </a:lnTo>
                  <a:lnTo>
                    <a:pt x="305" y="332"/>
                  </a:lnTo>
                  <a:lnTo>
                    <a:pt x="249" y="322"/>
                  </a:lnTo>
                  <a:lnTo>
                    <a:pt x="196" y="311"/>
                  </a:lnTo>
                  <a:lnTo>
                    <a:pt x="149" y="298"/>
                  </a:lnTo>
                  <a:lnTo>
                    <a:pt x="107" y="283"/>
                  </a:lnTo>
                  <a:lnTo>
                    <a:pt x="72" y="267"/>
                  </a:lnTo>
                  <a:lnTo>
                    <a:pt x="43" y="250"/>
                  </a:lnTo>
                  <a:lnTo>
                    <a:pt x="21" y="231"/>
                  </a:lnTo>
                  <a:lnTo>
                    <a:pt x="6" y="210"/>
                  </a:lnTo>
                  <a:lnTo>
                    <a:pt x="0" y="188"/>
                  </a:lnTo>
                  <a:lnTo>
                    <a:pt x="2" y="165"/>
                  </a:lnTo>
                  <a:lnTo>
                    <a:pt x="13" y="144"/>
                  </a:lnTo>
                  <a:lnTo>
                    <a:pt x="31" y="125"/>
                  </a:lnTo>
                  <a:lnTo>
                    <a:pt x="57" y="106"/>
                  </a:lnTo>
                  <a:lnTo>
                    <a:pt x="89" y="91"/>
                  </a:lnTo>
                  <a:lnTo>
                    <a:pt x="127" y="75"/>
                  </a:lnTo>
                  <a:lnTo>
                    <a:pt x="171" y="62"/>
                  </a:lnTo>
                  <a:lnTo>
                    <a:pt x="221" y="49"/>
                  </a:lnTo>
                  <a:lnTo>
                    <a:pt x="275" y="38"/>
                  </a:lnTo>
                  <a:lnTo>
                    <a:pt x="332" y="28"/>
                  </a:lnTo>
                  <a:lnTo>
                    <a:pt x="394" y="20"/>
                  </a:lnTo>
                  <a:lnTo>
                    <a:pt x="458" y="13"/>
                  </a:lnTo>
                  <a:lnTo>
                    <a:pt x="526" y="8"/>
                  </a:lnTo>
                  <a:lnTo>
                    <a:pt x="595" y="4"/>
                  </a:lnTo>
                  <a:lnTo>
                    <a:pt x="666" y="2"/>
                  </a:lnTo>
                  <a:lnTo>
                    <a:pt x="739" y="0"/>
                  </a:lnTo>
                  <a:lnTo>
                    <a:pt x="811"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en-US"/>
            </a:p>
          </p:txBody>
        </p:sp>
        <p:sp>
          <p:nvSpPr>
            <p:cNvPr id="36" name="Freeform 10"/>
            <p:cNvSpPr/>
            <p:nvPr/>
          </p:nvSpPr>
          <p:spPr bwMode="auto">
            <a:xfrm>
              <a:off x="4059641" y="5542483"/>
              <a:ext cx="822198" cy="1315516"/>
            </a:xfrm>
            <a:custGeom>
              <a:avLst/>
              <a:gdLst>
                <a:gd name="T0" fmla="*/ 708 w 775"/>
                <a:gd name="T1" fmla="*/ 51 h 1240"/>
                <a:gd name="T2" fmla="*/ 731 w 775"/>
                <a:gd name="T3" fmla="*/ 168 h 1240"/>
                <a:gd name="T4" fmla="*/ 750 w 775"/>
                <a:gd name="T5" fmla="*/ 299 h 1240"/>
                <a:gd name="T6" fmla="*/ 763 w 775"/>
                <a:gd name="T7" fmla="*/ 439 h 1240"/>
                <a:gd name="T8" fmla="*/ 771 w 775"/>
                <a:gd name="T9" fmla="*/ 583 h 1240"/>
                <a:gd name="T10" fmla="*/ 775 w 775"/>
                <a:gd name="T11" fmla="*/ 724 h 1240"/>
                <a:gd name="T12" fmla="*/ 775 w 775"/>
                <a:gd name="T13" fmla="*/ 859 h 1240"/>
                <a:gd name="T14" fmla="*/ 775 w 775"/>
                <a:gd name="T15" fmla="*/ 982 h 1240"/>
                <a:gd name="T16" fmla="*/ 772 w 775"/>
                <a:gd name="T17" fmla="*/ 1087 h 1240"/>
                <a:gd name="T18" fmla="*/ 769 w 775"/>
                <a:gd name="T19" fmla="*/ 1168 h 1240"/>
                <a:gd name="T20" fmla="*/ 767 w 775"/>
                <a:gd name="T21" fmla="*/ 1222 h 1240"/>
                <a:gd name="T22" fmla="*/ 765 w 775"/>
                <a:gd name="T23" fmla="*/ 1240 h 1240"/>
                <a:gd name="T24" fmla="*/ 549 w 775"/>
                <a:gd name="T25" fmla="*/ 1219 h 1240"/>
                <a:gd name="T26" fmla="*/ 501 w 775"/>
                <a:gd name="T27" fmla="*/ 1169 h 1240"/>
                <a:gd name="T28" fmla="*/ 449 w 775"/>
                <a:gd name="T29" fmla="*/ 1109 h 1240"/>
                <a:gd name="T30" fmla="*/ 398 w 775"/>
                <a:gd name="T31" fmla="*/ 1045 h 1240"/>
                <a:gd name="T32" fmla="*/ 350 w 775"/>
                <a:gd name="T33" fmla="*/ 982 h 1240"/>
                <a:gd name="T34" fmla="*/ 309 w 775"/>
                <a:gd name="T35" fmla="*/ 925 h 1240"/>
                <a:gd name="T36" fmla="*/ 275 w 775"/>
                <a:gd name="T37" fmla="*/ 877 h 1240"/>
                <a:gd name="T38" fmla="*/ 254 w 775"/>
                <a:gd name="T39" fmla="*/ 846 h 1240"/>
                <a:gd name="T40" fmla="*/ 246 w 775"/>
                <a:gd name="T41" fmla="*/ 834 h 1240"/>
                <a:gd name="T42" fmla="*/ 251 w 775"/>
                <a:gd name="T43" fmla="*/ 835 h 1240"/>
                <a:gd name="T44" fmla="*/ 267 w 775"/>
                <a:gd name="T45" fmla="*/ 839 h 1240"/>
                <a:gd name="T46" fmla="*/ 290 w 775"/>
                <a:gd name="T47" fmla="*/ 843 h 1240"/>
                <a:gd name="T48" fmla="*/ 315 w 775"/>
                <a:gd name="T49" fmla="*/ 842 h 1240"/>
                <a:gd name="T50" fmla="*/ 340 w 775"/>
                <a:gd name="T51" fmla="*/ 834 h 1240"/>
                <a:gd name="T52" fmla="*/ 360 w 775"/>
                <a:gd name="T53" fmla="*/ 816 h 1240"/>
                <a:gd name="T54" fmla="*/ 373 w 775"/>
                <a:gd name="T55" fmla="*/ 784 h 1240"/>
                <a:gd name="T56" fmla="*/ 374 w 775"/>
                <a:gd name="T57" fmla="*/ 736 h 1240"/>
                <a:gd name="T58" fmla="*/ 362 w 775"/>
                <a:gd name="T59" fmla="*/ 674 h 1240"/>
                <a:gd name="T60" fmla="*/ 340 w 775"/>
                <a:gd name="T61" fmla="*/ 635 h 1240"/>
                <a:gd name="T62" fmla="*/ 313 w 775"/>
                <a:gd name="T63" fmla="*/ 618 h 1240"/>
                <a:gd name="T64" fmla="*/ 282 w 775"/>
                <a:gd name="T65" fmla="*/ 619 h 1240"/>
                <a:gd name="T66" fmla="*/ 251 w 775"/>
                <a:gd name="T67" fmla="*/ 634 h 1240"/>
                <a:gd name="T68" fmla="*/ 222 w 775"/>
                <a:gd name="T69" fmla="*/ 654 h 1240"/>
                <a:gd name="T70" fmla="*/ 199 w 775"/>
                <a:gd name="T71" fmla="*/ 674 h 1240"/>
                <a:gd name="T72" fmla="*/ 183 w 775"/>
                <a:gd name="T73" fmla="*/ 691 h 1240"/>
                <a:gd name="T74" fmla="*/ 176 w 775"/>
                <a:gd name="T75" fmla="*/ 698 h 1240"/>
                <a:gd name="T76" fmla="*/ 161 w 775"/>
                <a:gd name="T77" fmla="*/ 669 h 1240"/>
                <a:gd name="T78" fmla="*/ 140 w 775"/>
                <a:gd name="T79" fmla="*/ 623 h 1240"/>
                <a:gd name="T80" fmla="*/ 115 w 775"/>
                <a:gd name="T81" fmla="*/ 565 h 1240"/>
                <a:gd name="T82" fmla="*/ 87 w 775"/>
                <a:gd name="T83" fmla="*/ 499 h 1240"/>
                <a:gd name="T84" fmla="*/ 61 w 775"/>
                <a:gd name="T85" fmla="*/ 432 h 1240"/>
                <a:gd name="T86" fmla="*/ 38 w 775"/>
                <a:gd name="T87" fmla="*/ 371 h 1240"/>
                <a:gd name="T88" fmla="*/ 17 w 775"/>
                <a:gd name="T89" fmla="*/ 320 h 1240"/>
                <a:gd name="T90" fmla="*/ 4 w 775"/>
                <a:gd name="T91" fmla="*/ 284 h 1240"/>
                <a:gd name="T92" fmla="*/ 0 w 775"/>
                <a:gd name="T93" fmla="*/ 273 h 1240"/>
                <a:gd name="T94" fmla="*/ 169 w 775"/>
                <a:gd name="T95" fmla="*/ 254 h 1240"/>
                <a:gd name="T96" fmla="*/ 307 w 775"/>
                <a:gd name="T97" fmla="*/ 231 h 1240"/>
                <a:gd name="T98" fmla="*/ 420 w 775"/>
                <a:gd name="T99" fmla="*/ 203 h 1240"/>
                <a:gd name="T100" fmla="*/ 508 w 775"/>
                <a:gd name="T101" fmla="*/ 174 h 1240"/>
                <a:gd name="T102" fmla="*/ 574 w 775"/>
                <a:gd name="T103" fmla="*/ 143 h 1240"/>
                <a:gd name="T104" fmla="*/ 624 w 775"/>
                <a:gd name="T105" fmla="*/ 113 h 1240"/>
                <a:gd name="T106" fmla="*/ 657 w 775"/>
                <a:gd name="T107" fmla="*/ 83 h 1240"/>
                <a:gd name="T108" fmla="*/ 678 w 775"/>
                <a:gd name="T109" fmla="*/ 57 h 1240"/>
                <a:gd name="T110" fmla="*/ 688 w 775"/>
                <a:gd name="T111" fmla="*/ 33 h 1240"/>
                <a:gd name="T112" fmla="*/ 693 w 775"/>
                <a:gd name="T113" fmla="*/ 16 h 1240"/>
                <a:gd name="T114" fmla="*/ 693 w 775"/>
                <a:gd name="T115" fmla="*/ 4 h 1240"/>
                <a:gd name="T116" fmla="*/ 693 w 775"/>
                <a:gd name="T1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 h="1240">
                  <a:moveTo>
                    <a:pt x="693" y="0"/>
                  </a:moveTo>
                  <a:lnTo>
                    <a:pt x="708" y="51"/>
                  </a:lnTo>
                  <a:lnTo>
                    <a:pt x="721" y="106"/>
                  </a:lnTo>
                  <a:lnTo>
                    <a:pt x="731" y="168"/>
                  </a:lnTo>
                  <a:lnTo>
                    <a:pt x="742" y="231"/>
                  </a:lnTo>
                  <a:lnTo>
                    <a:pt x="750" y="299"/>
                  </a:lnTo>
                  <a:lnTo>
                    <a:pt x="756" y="368"/>
                  </a:lnTo>
                  <a:lnTo>
                    <a:pt x="763" y="439"/>
                  </a:lnTo>
                  <a:lnTo>
                    <a:pt x="767" y="510"/>
                  </a:lnTo>
                  <a:lnTo>
                    <a:pt x="771" y="583"/>
                  </a:lnTo>
                  <a:lnTo>
                    <a:pt x="772" y="654"/>
                  </a:lnTo>
                  <a:lnTo>
                    <a:pt x="775" y="724"/>
                  </a:lnTo>
                  <a:lnTo>
                    <a:pt x="775" y="794"/>
                  </a:lnTo>
                  <a:lnTo>
                    <a:pt x="775" y="859"/>
                  </a:lnTo>
                  <a:lnTo>
                    <a:pt x="775" y="923"/>
                  </a:lnTo>
                  <a:lnTo>
                    <a:pt x="775" y="982"/>
                  </a:lnTo>
                  <a:lnTo>
                    <a:pt x="773" y="1037"/>
                  </a:lnTo>
                  <a:lnTo>
                    <a:pt x="772" y="1087"/>
                  </a:lnTo>
                  <a:lnTo>
                    <a:pt x="771" y="1131"/>
                  </a:lnTo>
                  <a:lnTo>
                    <a:pt x="769" y="1168"/>
                  </a:lnTo>
                  <a:lnTo>
                    <a:pt x="768" y="1198"/>
                  </a:lnTo>
                  <a:lnTo>
                    <a:pt x="767" y="1222"/>
                  </a:lnTo>
                  <a:lnTo>
                    <a:pt x="767" y="1235"/>
                  </a:lnTo>
                  <a:lnTo>
                    <a:pt x="765" y="1240"/>
                  </a:lnTo>
                  <a:lnTo>
                    <a:pt x="573" y="1240"/>
                  </a:lnTo>
                  <a:lnTo>
                    <a:pt x="549" y="1219"/>
                  </a:lnTo>
                  <a:lnTo>
                    <a:pt x="526" y="1195"/>
                  </a:lnTo>
                  <a:lnTo>
                    <a:pt x="501" y="1169"/>
                  </a:lnTo>
                  <a:lnTo>
                    <a:pt x="475" y="1141"/>
                  </a:lnTo>
                  <a:lnTo>
                    <a:pt x="449" y="1109"/>
                  </a:lnTo>
                  <a:lnTo>
                    <a:pt x="424" y="1078"/>
                  </a:lnTo>
                  <a:lnTo>
                    <a:pt x="398" y="1045"/>
                  </a:lnTo>
                  <a:lnTo>
                    <a:pt x="374" y="1014"/>
                  </a:lnTo>
                  <a:lnTo>
                    <a:pt x="350" y="982"/>
                  </a:lnTo>
                  <a:lnTo>
                    <a:pt x="328" y="952"/>
                  </a:lnTo>
                  <a:lnTo>
                    <a:pt x="309" y="925"/>
                  </a:lnTo>
                  <a:lnTo>
                    <a:pt x="290" y="900"/>
                  </a:lnTo>
                  <a:lnTo>
                    <a:pt x="275" y="877"/>
                  </a:lnTo>
                  <a:lnTo>
                    <a:pt x="263" y="859"/>
                  </a:lnTo>
                  <a:lnTo>
                    <a:pt x="254" y="846"/>
                  </a:lnTo>
                  <a:lnTo>
                    <a:pt x="247" y="837"/>
                  </a:lnTo>
                  <a:lnTo>
                    <a:pt x="246" y="834"/>
                  </a:lnTo>
                  <a:lnTo>
                    <a:pt x="247" y="834"/>
                  </a:lnTo>
                  <a:lnTo>
                    <a:pt x="251" y="835"/>
                  </a:lnTo>
                  <a:lnTo>
                    <a:pt x="259" y="838"/>
                  </a:lnTo>
                  <a:lnTo>
                    <a:pt x="267" y="839"/>
                  </a:lnTo>
                  <a:lnTo>
                    <a:pt x="278" y="842"/>
                  </a:lnTo>
                  <a:lnTo>
                    <a:pt x="290" y="843"/>
                  </a:lnTo>
                  <a:lnTo>
                    <a:pt x="302" y="843"/>
                  </a:lnTo>
                  <a:lnTo>
                    <a:pt x="315" y="842"/>
                  </a:lnTo>
                  <a:lnTo>
                    <a:pt x="327" y="839"/>
                  </a:lnTo>
                  <a:lnTo>
                    <a:pt x="340" y="834"/>
                  </a:lnTo>
                  <a:lnTo>
                    <a:pt x="350" y="826"/>
                  </a:lnTo>
                  <a:lnTo>
                    <a:pt x="360" y="816"/>
                  </a:lnTo>
                  <a:lnTo>
                    <a:pt x="368" y="801"/>
                  </a:lnTo>
                  <a:lnTo>
                    <a:pt x="373" y="784"/>
                  </a:lnTo>
                  <a:lnTo>
                    <a:pt x="375" y="762"/>
                  </a:lnTo>
                  <a:lnTo>
                    <a:pt x="374" y="736"/>
                  </a:lnTo>
                  <a:lnTo>
                    <a:pt x="370" y="705"/>
                  </a:lnTo>
                  <a:lnTo>
                    <a:pt x="362" y="674"/>
                  </a:lnTo>
                  <a:lnTo>
                    <a:pt x="352" y="651"/>
                  </a:lnTo>
                  <a:lnTo>
                    <a:pt x="340" y="635"/>
                  </a:lnTo>
                  <a:lnTo>
                    <a:pt x="327" y="623"/>
                  </a:lnTo>
                  <a:lnTo>
                    <a:pt x="313" y="618"/>
                  </a:lnTo>
                  <a:lnTo>
                    <a:pt x="298" y="617"/>
                  </a:lnTo>
                  <a:lnTo>
                    <a:pt x="282" y="619"/>
                  </a:lnTo>
                  <a:lnTo>
                    <a:pt x="267" y="625"/>
                  </a:lnTo>
                  <a:lnTo>
                    <a:pt x="251" y="634"/>
                  </a:lnTo>
                  <a:lnTo>
                    <a:pt x="237" y="643"/>
                  </a:lnTo>
                  <a:lnTo>
                    <a:pt x="222" y="654"/>
                  </a:lnTo>
                  <a:lnTo>
                    <a:pt x="210" y="664"/>
                  </a:lnTo>
                  <a:lnTo>
                    <a:pt x="199" y="674"/>
                  </a:lnTo>
                  <a:lnTo>
                    <a:pt x="189" y="684"/>
                  </a:lnTo>
                  <a:lnTo>
                    <a:pt x="183" y="691"/>
                  </a:lnTo>
                  <a:lnTo>
                    <a:pt x="178" y="697"/>
                  </a:lnTo>
                  <a:lnTo>
                    <a:pt x="176" y="698"/>
                  </a:lnTo>
                  <a:lnTo>
                    <a:pt x="170" y="686"/>
                  </a:lnTo>
                  <a:lnTo>
                    <a:pt x="161" y="669"/>
                  </a:lnTo>
                  <a:lnTo>
                    <a:pt x="152" y="648"/>
                  </a:lnTo>
                  <a:lnTo>
                    <a:pt x="140" y="623"/>
                  </a:lnTo>
                  <a:lnTo>
                    <a:pt x="128" y="595"/>
                  </a:lnTo>
                  <a:lnTo>
                    <a:pt x="115" y="565"/>
                  </a:lnTo>
                  <a:lnTo>
                    <a:pt x="102" y="532"/>
                  </a:lnTo>
                  <a:lnTo>
                    <a:pt x="87" y="499"/>
                  </a:lnTo>
                  <a:lnTo>
                    <a:pt x="74" y="465"/>
                  </a:lnTo>
                  <a:lnTo>
                    <a:pt x="61" y="432"/>
                  </a:lnTo>
                  <a:lnTo>
                    <a:pt x="48" y="401"/>
                  </a:lnTo>
                  <a:lnTo>
                    <a:pt x="38" y="371"/>
                  </a:lnTo>
                  <a:lnTo>
                    <a:pt x="26" y="343"/>
                  </a:lnTo>
                  <a:lnTo>
                    <a:pt x="17" y="320"/>
                  </a:lnTo>
                  <a:lnTo>
                    <a:pt x="10" y="300"/>
                  </a:lnTo>
                  <a:lnTo>
                    <a:pt x="4" y="284"/>
                  </a:lnTo>
                  <a:lnTo>
                    <a:pt x="1" y="275"/>
                  </a:lnTo>
                  <a:lnTo>
                    <a:pt x="0" y="273"/>
                  </a:lnTo>
                  <a:lnTo>
                    <a:pt x="87" y="263"/>
                  </a:lnTo>
                  <a:lnTo>
                    <a:pt x="169" y="254"/>
                  </a:lnTo>
                  <a:lnTo>
                    <a:pt x="242" y="242"/>
                  </a:lnTo>
                  <a:lnTo>
                    <a:pt x="307" y="231"/>
                  </a:lnTo>
                  <a:lnTo>
                    <a:pt x="366" y="218"/>
                  </a:lnTo>
                  <a:lnTo>
                    <a:pt x="420" y="203"/>
                  </a:lnTo>
                  <a:lnTo>
                    <a:pt x="467" y="189"/>
                  </a:lnTo>
                  <a:lnTo>
                    <a:pt x="508" y="174"/>
                  </a:lnTo>
                  <a:lnTo>
                    <a:pt x="544" y="159"/>
                  </a:lnTo>
                  <a:lnTo>
                    <a:pt x="574" y="143"/>
                  </a:lnTo>
                  <a:lnTo>
                    <a:pt x="602" y="129"/>
                  </a:lnTo>
                  <a:lnTo>
                    <a:pt x="624" y="113"/>
                  </a:lnTo>
                  <a:lnTo>
                    <a:pt x="642" y="98"/>
                  </a:lnTo>
                  <a:lnTo>
                    <a:pt x="657" y="83"/>
                  </a:lnTo>
                  <a:lnTo>
                    <a:pt x="669" y="70"/>
                  </a:lnTo>
                  <a:lnTo>
                    <a:pt x="678" y="57"/>
                  </a:lnTo>
                  <a:lnTo>
                    <a:pt x="684" y="45"/>
                  </a:lnTo>
                  <a:lnTo>
                    <a:pt x="688" y="33"/>
                  </a:lnTo>
                  <a:lnTo>
                    <a:pt x="691" y="24"/>
                  </a:lnTo>
                  <a:lnTo>
                    <a:pt x="693" y="16"/>
                  </a:lnTo>
                  <a:lnTo>
                    <a:pt x="693" y="9"/>
                  </a:lnTo>
                  <a:lnTo>
                    <a:pt x="693" y="4"/>
                  </a:lnTo>
                  <a:lnTo>
                    <a:pt x="693" y="0"/>
                  </a:lnTo>
                  <a:lnTo>
                    <a:pt x="69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7" name="Freeform 11"/>
            <p:cNvSpPr/>
            <p:nvPr/>
          </p:nvSpPr>
          <p:spPr bwMode="auto">
            <a:xfrm>
              <a:off x="2729273" y="6160988"/>
              <a:ext cx="431787" cy="366011"/>
            </a:xfrm>
            <a:custGeom>
              <a:avLst/>
              <a:gdLst>
                <a:gd name="T0" fmla="*/ 2 w 407"/>
                <a:gd name="T1" fmla="*/ 0 h 345"/>
                <a:gd name="T2" fmla="*/ 38 w 407"/>
                <a:gd name="T3" fmla="*/ 4 h 345"/>
                <a:gd name="T4" fmla="*/ 38 w 407"/>
                <a:gd name="T5" fmla="*/ 8 h 345"/>
                <a:gd name="T6" fmla="*/ 36 w 407"/>
                <a:gd name="T7" fmla="*/ 21 h 345"/>
                <a:gd name="T8" fmla="*/ 35 w 407"/>
                <a:gd name="T9" fmla="*/ 39 h 345"/>
                <a:gd name="T10" fmla="*/ 35 w 407"/>
                <a:gd name="T11" fmla="*/ 63 h 345"/>
                <a:gd name="T12" fmla="*/ 35 w 407"/>
                <a:gd name="T13" fmla="*/ 90 h 345"/>
                <a:gd name="T14" fmla="*/ 38 w 407"/>
                <a:gd name="T15" fmla="*/ 120 h 345"/>
                <a:gd name="T16" fmla="*/ 41 w 407"/>
                <a:gd name="T17" fmla="*/ 152 h 345"/>
                <a:gd name="T18" fmla="*/ 49 w 407"/>
                <a:gd name="T19" fmla="*/ 184 h 345"/>
                <a:gd name="T20" fmla="*/ 58 w 407"/>
                <a:gd name="T21" fmla="*/ 215 h 345"/>
                <a:gd name="T22" fmla="*/ 73 w 407"/>
                <a:gd name="T23" fmla="*/ 243 h 345"/>
                <a:gd name="T24" fmla="*/ 91 w 407"/>
                <a:gd name="T25" fmla="*/ 268 h 345"/>
                <a:gd name="T26" fmla="*/ 111 w 407"/>
                <a:gd name="T27" fmla="*/ 287 h 345"/>
                <a:gd name="T28" fmla="*/ 134 w 407"/>
                <a:gd name="T29" fmla="*/ 300 h 345"/>
                <a:gd name="T30" fmla="*/ 161 w 407"/>
                <a:gd name="T31" fmla="*/ 307 h 345"/>
                <a:gd name="T32" fmla="*/ 191 w 407"/>
                <a:gd name="T33" fmla="*/ 310 h 345"/>
                <a:gd name="T34" fmla="*/ 221 w 407"/>
                <a:gd name="T35" fmla="*/ 307 h 345"/>
                <a:gd name="T36" fmla="*/ 248 w 407"/>
                <a:gd name="T37" fmla="*/ 300 h 345"/>
                <a:gd name="T38" fmla="*/ 273 w 407"/>
                <a:gd name="T39" fmla="*/ 287 h 345"/>
                <a:gd name="T40" fmla="*/ 295 w 407"/>
                <a:gd name="T41" fmla="*/ 267 h 345"/>
                <a:gd name="T42" fmla="*/ 316 w 407"/>
                <a:gd name="T43" fmla="*/ 242 h 345"/>
                <a:gd name="T44" fmla="*/ 333 w 407"/>
                <a:gd name="T45" fmla="*/ 212 h 345"/>
                <a:gd name="T46" fmla="*/ 346 w 407"/>
                <a:gd name="T47" fmla="*/ 180 h 345"/>
                <a:gd name="T48" fmla="*/ 356 w 407"/>
                <a:gd name="T49" fmla="*/ 149 h 345"/>
                <a:gd name="T50" fmla="*/ 363 w 407"/>
                <a:gd name="T51" fmla="*/ 118 h 345"/>
                <a:gd name="T52" fmla="*/ 367 w 407"/>
                <a:gd name="T53" fmla="*/ 90 h 345"/>
                <a:gd name="T54" fmla="*/ 370 w 407"/>
                <a:gd name="T55" fmla="*/ 65 h 345"/>
                <a:gd name="T56" fmla="*/ 371 w 407"/>
                <a:gd name="T57" fmla="*/ 46 h 345"/>
                <a:gd name="T58" fmla="*/ 371 w 407"/>
                <a:gd name="T59" fmla="*/ 33 h 345"/>
                <a:gd name="T60" fmla="*/ 371 w 407"/>
                <a:gd name="T61" fmla="*/ 27 h 345"/>
                <a:gd name="T62" fmla="*/ 407 w 407"/>
                <a:gd name="T63" fmla="*/ 26 h 345"/>
                <a:gd name="T64" fmla="*/ 407 w 407"/>
                <a:gd name="T65" fmla="*/ 34 h 345"/>
                <a:gd name="T66" fmla="*/ 407 w 407"/>
                <a:gd name="T67" fmla="*/ 48 h 345"/>
                <a:gd name="T68" fmla="*/ 405 w 407"/>
                <a:gd name="T69" fmla="*/ 71 h 345"/>
                <a:gd name="T70" fmla="*/ 401 w 407"/>
                <a:gd name="T71" fmla="*/ 98 h 345"/>
                <a:gd name="T72" fmla="*/ 398 w 407"/>
                <a:gd name="T73" fmla="*/ 128 h 345"/>
                <a:gd name="T74" fmla="*/ 390 w 407"/>
                <a:gd name="T75" fmla="*/ 162 h 345"/>
                <a:gd name="T76" fmla="*/ 378 w 407"/>
                <a:gd name="T77" fmla="*/ 196 h 345"/>
                <a:gd name="T78" fmla="*/ 363 w 407"/>
                <a:gd name="T79" fmla="*/ 230 h 345"/>
                <a:gd name="T80" fmla="*/ 345 w 407"/>
                <a:gd name="T81" fmla="*/ 263 h 345"/>
                <a:gd name="T82" fmla="*/ 322 w 407"/>
                <a:gd name="T83" fmla="*/ 292 h 345"/>
                <a:gd name="T84" fmla="*/ 293 w 407"/>
                <a:gd name="T85" fmla="*/ 315 h 345"/>
                <a:gd name="T86" fmla="*/ 261 w 407"/>
                <a:gd name="T87" fmla="*/ 332 h 345"/>
                <a:gd name="T88" fmla="*/ 227 w 407"/>
                <a:gd name="T89" fmla="*/ 342 h 345"/>
                <a:gd name="T90" fmla="*/ 191 w 407"/>
                <a:gd name="T91" fmla="*/ 345 h 345"/>
                <a:gd name="T92" fmla="*/ 161 w 407"/>
                <a:gd name="T93" fmla="*/ 343 h 345"/>
                <a:gd name="T94" fmla="*/ 133 w 407"/>
                <a:gd name="T95" fmla="*/ 336 h 345"/>
                <a:gd name="T96" fmla="*/ 107 w 407"/>
                <a:gd name="T97" fmla="*/ 326 h 345"/>
                <a:gd name="T98" fmla="*/ 85 w 407"/>
                <a:gd name="T99" fmla="*/ 310 h 345"/>
                <a:gd name="T100" fmla="*/ 64 w 407"/>
                <a:gd name="T101" fmla="*/ 292 h 345"/>
                <a:gd name="T102" fmla="*/ 44 w 407"/>
                <a:gd name="T103" fmla="*/ 263 h 345"/>
                <a:gd name="T104" fmla="*/ 28 w 407"/>
                <a:gd name="T105" fmla="*/ 232 h 345"/>
                <a:gd name="T106" fmla="*/ 17 w 407"/>
                <a:gd name="T107" fmla="*/ 198 h 345"/>
                <a:gd name="T108" fmla="*/ 7 w 407"/>
                <a:gd name="T109" fmla="*/ 163 h 345"/>
                <a:gd name="T110" fmla="*/ 3 w 407"/>
                <a:gd name="T111" fmla="*/ 129 h 345"/>
                <a:gd name="T112" fmla="*/ 0 w 407"/>
                <a:gd name="T113" fmla="*/ 97 h 345"/>
                <a:gd name="T114" fmla="*/ 0 w 407"/>
                <a:gd name="T115" fmla="*/ 67 h 345"/>
                <a:gd name="T116" fmla="*/ 0 w 407"/>
                <a:gd name="T117" fmla="*/ 40 h 345"/>
                <a:gd name="T118" fmla="*/ 1 w 407"/>
                <a:gd name="T119" fmla="*/ 19 h 345"/>
                <a:gd name="T120" fmla="*/ 2 w 407"/>
                <a:gd name="T121" fmla="*/ 6 h 345"/>
                <a:gd name="T122" fmla="*/ 2 w 407"/>
                <a:gd name="T1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345">
                  <a:moveTo>
                    <a:pt x="2" y="0"/>
                  </a:moveTo>
                  <a:lnTo>
                    <a:pt x="38" y="4"/>
                  </a:lnTo>
                  <a:lnTo>
                    <a:pt x="38" y="8"/>
                  </a:lnTo>
                  <a:lnTo>
                    <a:pt x="36" y="21"/>
                  </a:lnTo>
                  <a:lnTo>
                    <a:pt x="35" y="39"/>
                  </a:lnTo>
                  <a:lnTo>
                    <a:pt x="35" y="63"/>
                  </a:lnTo>
                  <a:lnTo>
                    <a:pt x="35" y="90"/>
                  </a:lnTo>
                  <a:lnTo>
                    <a:pt x="38" y="120"/>
                  </a:lnTo>
                  <a:lnTo>
                    <a:pt x="41" y="152"/>
                  </a:lnTo>
                  <a:lnTo>
                    <a:pt x="49" y="184"/>
                  </a:lnTo>
                  <a:lnTo>
                    <a:pt x="58" y="215"/>
                  </a:lnTo>
                  <a:lnTo>
                    <a:pt x="73" y="243"/>
                  </a:lnTo>
                  <a:lnTo>
                    <a:pt x="91" y="268"/>
                  </a:lnTo>
                  <a:lnTo>
                    <a:pt x="111" y="287"/>
                  </a:lnTo>
                  <a:lnTo>
                    <a:pt x="134" y="300"/>
                  </a:lnTo>
                  <a:lnTo>
                    <a:pt x="161" y="307"/>
                  </a:lnTo>
                  <a:lnTo>
                    <a:pt x="191" y="310"/>
                  </a:lnTo>
                  <a:lnTo>
                    <a:pt x="221" y="307"/>
                  </a:lnTo>
                  <a:lnTo>
                    <a:pt x="248" y="300"/>
                  </a:lnTo>
                  <a:lnTo>
                    <a:pt x="273" y="287"/>
                  </a:lnTo>
                  <a:lnTo>
                    <a:pt x="295" y="267"/>
                  </a:lnTo>
                  <a:lnTo>
                    <a:pt x="316" y="242"/>
                  </a:lnTo>
                  <a:lnTo>
                    <a:pt x="333" y="212"/>
                  </a:lnTo>
                  <a:lnTo>
                    <a:pt x="346" y="180"/>
                  </a:lnTo>
                  <a:lnTo>
                    <a:pt x="356" y="149"/>
                  </a:lnTo>
                  <a:lnTo>
                    <a:pt x="363" y="118"/>
                  </a:lnTo>
                  <a:lnTo>
                    <a:pt x="367" y="90"/>
                  </a:lnTo>
                  <a:lnTo>
                    <a:pt x="370" y="65"/>
                  </a:lnTo>
                  <a:lnTo>
                    <a:pt x="371" y="46"/>
                  </a:lnTo>
                  <a:lnTo>
                    <a:pt x="371" y="33"/>
                  </a:lnTo>
                  <a:lnTo>
                    <a:pt x="371" y="27"/>
                  </a:lnTo>
                  <a:lnTo>
                    <a:pt x="407" y="26"/>
                  </a:lnTo>
                  <a:lnTo>
                    <a:pt x="407" y="34"/>
                  </a:lnTo>
                  <a:lnTo>
                    <a:pt x="407" y="48"/>
                  </a:lnTo>
                  <a:lnTo>
                    <a:pt x="405" y="71"/>
                  </a:lnTo>
                  <a:lnTo>
                    <a:pt x="401" y="98"/>
                  </a:lnTo>
                  <a:lnTo>
                    <a:pt x="398" y="128"/>
                  </a:lnTo>
                  <a:lnTo>
                    <a:pt x="390" y="162"/>
                  </a:lnTo>
                  <a:lnTo>
                    <a:pt x="378" y="196"/>
                  </a:lnTo>
                  <a:lnTo>
                    <a:pt x="363" y="230"/>
                  </a:lnTo>
                  <a:lnTo>
                    <a:pt x="345" y="263"/>
                  </a:lnTo>
                  <a:lnTo>
                    <a:pt x="322" y="292"/>
                  </a:lnTo>
                  <a:lnTo>
                    <a:pt x="293" y="315"/>
                  </a:lnTo>
                  <a:lnTo>
                    <a:pt x="261" y="332"/>
                  </a:lnTo>
                  <a:lnTo>
                    <a:pt x="227" y="342"/>
                  </a:lnTo>
                  <a:lnTo>
                    <a:pt x="191" y="345"/>
                  </a:lnTo>
                  <a:lnTo>
                    <a:pt x="161" y="343"/>
                  </a:lnTo>
                  <a:lnTo>
                    <a:pt x="133" y="336"/>
                  </a:lnTo>
                  <a:lnTo>
                    <a:pt x="107" y="326"/>
                  </a:lnTo>
                  <a:lnTo>
                    <a:pt x="85" y="310"/>
                  </a:lnTo>
                  <a:lnTo>
                    <a:pt x="64" y="292"/>
                  </a:lnTo>
                  <a:lnTo>
                    <a:pt x="44" y="263"/>
                  </a:lnTo>
                  <a:lnTo>
                    <a:pt x="28" y="232"/>
                  </a:lnTo>
                  <a:lnTo>
                    <a:pt x="17" y="198"/>
                  </a:lnTo>
                  <a:lnTo>
                    <a:pt x="7" y="163"/>
                  </a:lnTo>
                  <a:lnTo>
                    <a:pt x="3" y="129"/>
                  </a:lnTo>
                  <a:lnTo>
                    <a:pt x="0" y="97"/>
                  </a:lnTo>
                  <a:lnTo>
                    <a:pt x="0" y="67"/>
                  </a:lnTo>
                  <a:lnTo>
                    <a:pt x="0" y="40"/>
                  </a:lnTo>
                  <a:lnTo>
                    <a:pt x="1" y="19"/>
                  </a:lnTo>
                  <a:lnTo>
                    <a:pt x="2" y="6"/>
                  </a:lnTo>
                  <a:lnTo>
                    <a:pt x="2"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8" name="Freeform 12"/>
            <p:cNvSpPr/>
            <p:nvPr/>
          </p:nvSpPr>
          <p:spPr bwMode="auto">
            <a:xfrm>
              <a:off x="3518582" y="6214033"/>
              <a:ext cx="439213" cy="353280"/>
            </a:xfrm>
            <a:custGeom>
              <a:avLst/>
              <a:gdLst>
                <a:gd name="T0" fmla="*/ 3 w 414"/>
                <a:gd name="T1" fmla="*/ 0 h 333"/>
                <a:gd name="T2" fmla="*/ 37 w 414"/>
                <a:gd name="T3" fmla="*/ 4 h 333"/>
                <a:gd name="T4" fmla="*/ 37 w 414"/>
                <a:gd name="T5" fmla="*/ 7 h 333"/>
                <a:gd name="T6" fmla="*/ 36 w 414"/>
                <a:gd name="T7" fmla="*/ 19 h 333"/>
                <a:gd name="T8" fmla="*/ 36 w 414"/>
                <a:gd name="T9" fmla="*/ 38 h 333"/>
                <a:gd name="T10" fmla="*/ 36 w 414"/>
                <a:gd name="T11" fmla="*/ 60 h 333"/>
                <a:gd name="T12" fmla="*/ 37 w 414"/>
                <a:gd name="T13" fmla="*/ 86 h 333"/>
                <a:gd name="T14" fmla="*/ 40 w 414"/>
                <a:gd name="T15" fmla="*/ 115 h 333"/>
                <a:gd name="T16" fmla="*/ 45 w 414"/>
                <a:gd name="T17" fmla="*/ 145 h 333"/>
                <a:gd name="T18" fmla="*/ 51 w 414"/>
                <a:gd name="T19" fmla="*/ 175 h 333"/>
                <a:gd name="T20" fmla="*/ 62 w 414"/>
                <a:gd name="T21" fmla="*/ 204 h 333"/>
                <a:gd name="T22" fmla="*/ 76 w 414"/>
                <a:gd name="T23" fmla="*/ 231 h 333"/>
                <a:gd name="T24" fmla="*/ 93 w 414"/>
                <a:gd name="T25" fmla="*/ 256 h 333"/>
                <a:gd name="T26" fmla="*/ 116 w 414"/>
                <a:gd name="T27" fmla="*/ 274 h 333"/>
                <a:gd name="T28" fmla="*/ 139 w 414"/>
                <a:gd name="T29" fmla="*/ 288 h 333"/>
                <a:gd name="T30" fmla="*/ 167 w 414"/>
                <a:gd name="T31" fmla="*/ 297 h 333"/>
                <a:gd name="T32" fmla="*/ 197 w 414"/>
                <a:gd name="T33" fmla="*/ 299 h 333"/>
                <a:gd name="T34" fmla="*/ 227 w 414"/>
                <a:gd name="T35" fmla="*/ 295 h 333"/>
                <a:gd name="T36" fmla="*/ 256 w 414"/>
                <a:gd name="T37" fmla="*/ 288 h 333"/>
                <a:gd name="T38" fmla="*/ 281 w 414"/>
                <a:gd name="T39" fmla="*/ 274 h 333"/>
                <a:gd name="T40" fmla="*/ 303 w 414"/>
                <a:gd name="T41" fmla="*/ 256 h 333"/>
                <a:gd name="T42" fmla="*/ 324 w 414"/>
                <a:gd name="T43" fmla="*/ 230 h 333"/>
                <a:gd name="T44" fmla="*/ 341 w 414"/>
                <a:gd name="T45" fmla="*/ 201 h 333"/>
                <a:gd name="T46" fmla="*/ 354 w 414"/>
                <a:gd name="T47" fmla="*/ 170 h 333"/>
                <a:gd name="T48" fmla="*/ 363 w 414"/>
                <a:gd name="T49" fmla="*/ 138 h 333"/>
                <a:gd name="T50" fmla="*/ 370 w 414"/>
                <a:gd name="T51" fmla="*/ 107 h 333"/>
                <a:gd name="T52" fmla="*/ 375 w 414"/>
                <a:gd name="T53" fmla="*/ 78 h 333"/>
                <a:gd name="T54" fmla="*/ 377 w 414"/>
                <a:gd name="T55" fmla="*/ 53 h 333"/>
                <a:gd name="T56" fmla="*/ 379 w 414"/>
                <a:gd name="T57" fmla="*/ 34 h 333"/>
                <a:gd name="T58" fmla="*/ 379 w 414"/>
                <a:gd name="T59" fmla="*/ 21 h 333"/>
                <a:gd name="T60" fmla="*/ 379 w 414"/>
                <a:gd name="T61" fmla="*/ 15 h 333"/>
                <a:gd name="T62" fmla="*/ 414 w 414"/>
                <a:gd name="T63" fmla="*/ 15 h 333"/>
                <a:gd name="T64" fmla="*/ 414 w 414"/>
                <a:gd name="T65" fmla="*/ 22 h 333"/>
                <a:gd name="T66" fmla="*/ 413 w 414"/>
                <a:gd name="T67" fmla="*/ 36 h 333"/>
                <a:gd name="T68" fmla="*/ 411 w 414"/>
                <a:gd name="T69" fmla="*/ 58 h 333"/>
                <a:gd name="T70" fmla="*/ 409 w 414"/>
                <a:gd name="T71" fmla="*/ 86 h 333"/>
                <a:gd name="T72" fmla="*/ 404 w 414"/>
                <a:gd name="T73" fmla="*/ 117 h 333"/>
                <a:gd name="T74" fmla="*/ 396 w 414"/>
                <a:gd name="T75" fmla="*/ 150 h 333"/>
                <a:gd name="T76" fmla="*/ 385 w 414"/>
                <a:gd name="T77" fmla="*/ 185 h 333"/>
                <a:gd name="T78" fmla="*/ 371 w 414"/>
                <a:gd name="T79" fmla="*/ 220 h 333"/>
                <a:gd name="T80" fmla="*/ 351 w 414"/>
                <a:gd name="T81" fmla="*/ 252 h 333"/>
                <a:gd name="T82" fmla="*/ 328 w 414"/>
                <a:gd name="T83" fmla="*/ 281 h 333"/>
                <a:gd name="T84" fmla="*/ 300 w 414"/>
                <a:gd name="T85" fmla="*/ 303 h 333"/>
                <a:gd name="T86" fmla="*/ 269 w 414"/>
                <a:gd name="T87" fmla="*/ 320 h 333"/>
                <a:gd name="T88" fmla="*/ 235 w 414"/>
                <a:gd name="T89" fmla="*/ 331 h 333"/>
                <a:gd name="T90" fmla="*/ 197 w 414"/>
                <a:gd name="T91" fmla="*/ 333 h 333"/>
                <a:gd name="T92" fmla="*/ 167 w 414"/>
                <a:gd name="T93" fmla="*/ 332 h 333"/>
                <a:gd name="T94" fmla="*/ 138 w 414"/>
                <a:gd name="T95" fmla="*/ 326 h 333"/>
                <a:gd name="T96" fmla="*/ 112 w 414"/>
                <a:gd name="T97" fmla="*/ 314 h 333"/>
                <a:gd name="T98" fmla="*/ 88 w 414"/>
                <a:gd name="T99" fmla="*/ 299 h 333"/>
                <a:gd name="T100" fmla="*/ 67 w 414"/>
                <a:gd name="T101" fmla="*/ 280 h 333"/>
                <a:gd name="T102" fmla="*/ 48 w 414"/>
                <a:gd name="T103" fmla="*/ 252 h 333"/>
                <a:gd name="T104" fmla="*/ 32 w 414"/>
                <a:gd name="T105" fmla="*/ 221 h 333"/>
                <a:gd name="T106" fmla="*/ 20 w 414"/>
                <a:gd name="T107" fmla="*/ 189 h 333"/>
                <a:gd name="T108" fmla="*/ 11 w 414"/>
                <a:gd name="T109" fmla="*/ 157 h 333"/>
                <a:gd name="T110" fmla="*/ 6 w 414"/>
                <a:gd name="T111" fmla="*/ 124 h 333"/>
                <a:gd name="T112" fmla="*/ 2 w 414"/>
                <a:gd name="T113" fmla="*/ 93 h 333"/>
                <a:gd name="T114" fmla="*/ 0 w 414"/>
                <a:gd name="T115" fmla="*/ 64 h 333"/>
                <a:gd name="T116" fmla="*/ 0 w 414"/>
                <a:gd name="T117" fmla="*/ 39 h 333"/>
                <a:gd name="T118" fmla="*/ 0 w 414"/>
                <a:gd name="T119" fmla="*/ 19 h 333"/>
                <a:gd name="T120" fmla="*/ 2 w 414"/>
                <a:gd name="T121" fmla="*/ 6 h 333"/>
                <a:gd name="T122" fmla="*/ 3 w 414"/>
                <a:gd name="T12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33">
                  <a:moveTo>
                    <a:pt x="3" y="0"/>
                  </a:moveTo>
                  <a:lnTo>
                    <a:pt x="37" y="4"/>
                  </a:lnTo>
                  <a:lnTo>
                    <a:pt x="37" y="7"/>
                  </a:lnTo>
                  <a:lnTo>
                    <a:pt x="36" y="19"/>
                  </a:lnTo>
                  <a:lnTo>
                    <a:pt x="36" y="38"/>
                  </a:lnTo>
                  <a:lnTo>
                    <a:pt x="36" y="60"/>
                  </a:lnTo>
                  <a:lnTo>
                    <a:pt x="37" y="86"/>
                  </a:lnTo>
                  <a:lnTo>
                    <a:pt x="40" y="115"/>
                  </a:lnTo>
                  <a:lnTo>
                    <a:pt x="45" y="145"/>
                  </a:lnTo>
                  <a:lnTo>
                    <a:pt x="51" y="175"/>
                  </a:lnTo>
                  <a:lnTo>
                    <a:pt x="62" y="204"/>
                  </a:lnTo>
                  <a:lnTo>
                    <a:pt x="76" y="231"/>
                  </a:lnTo>
                  <a:lnTo>
                    <a:pt x="93" y="256"/>
                  </a:lnTo>
                  <a:lnTo>
                    <a:pt x="116" y="274"/>
                  </a:lnTo>
                  <a:lnTo>
                    <a:pt x="139" y="288"/>
                  </a:lnTo>
                  <a:lnTo>
                    <a:pt x="167" y="297"/>
                  </a:lnTo>
                  <a:lnTo>
                    <a:pt x="197" y="299"/>
                  </a:lnTo>
                  <a:lnTo>
                    <a:pt x="227" y="295"/>
                  </a:lnTo>
                  <a:lnTo>
                    <a:pt x="256" y="288"/>
                  </a:lnTo>
                  <a:lnTo>
                    <a:pt x="281" y="274"/>
                  </a:lnTo>
                  <a:lnTo>
                    <a:pt x="303" y="256"/>
                  </a:lnTo>
                  <a:lnTo>
                    <a:pt x="324" y="230"/>
                  </a:lnTo>
                  <a:lnTo>
                    <a:pt x="341" y="201"/>
                  </a:lnTo>
                  <a:lnTo>
                    <a:pt x="354" y="170"/>
                  </a:lnTo>
                  <a:lnTo>
                    <a:pt x="363" y="138"/>
                  </a:lnTo>
                  <a:lnTo>
                    <a:pt x="370" y="107"/>
                  </a:lnTo>
                  <a:lnTo>
                    <a:pt x="375" y="78"/>
                  </a:lnTo>
                  <a:lnTo>
                    <a:pt x="377" y="53"/>
                  </a:lnTo>
                  <a:lnTo>
                    <a:pt x="379" y="34"/>
                  </a:lnTo>
                  <a:lnTo>
                    <a:pt x="379" y="21"/>
                  </a:lnTo>
                  <a:lnTo>
                    <a:pt x="379" y="15"/>
                  </a:lnTo>
                  <a:lnTo>
                    <a:pt x="414" y="15"/>
                  </a:lnTo>
                  <a:lnTo>
                    <a:pt x="414" y="22"/>
                  </a:lnTo>
                  <a:lnTo>
                    <a:pt x="413" y="36"/>
                  </a:lnTo>
                  <a:lnTo>
                    <a:pt x="411" y="58"/>
                  </a:lnTo>
                  <a:lnTo>
                    <a:pt x="409" y="86"/>
                  </a:lnTo>
                  <a:lnTo>
                    <a:pt x="404" y="117"/>
                  </a:lnTo>
                  <a:lnTo>
                    <a:pt x="396" y="150"/>
                  </a:lnTo>
                  <a:lnTo>
                    <a:pt x="385" y="185"/>
                  </a:lnTo>
                  <a:lnTo>
                    <a:pt x="371" y="220"/>
                  </a:lnTo>
                  <a:lnTo>
                    <a:pt x="351" y="252"/>
                  </a:lnTo>
                  <a:lnTo>
                    <a:pt x="328" y="281"/>
                  </a:lnTo>
                  <a:lnTo>
                    <a:pt x="300" y="303"/>
                  </a:lnTo>
                  <a:lnTo>
                    <a:pt x="269" y="320"/>
                  </a:lnTo>
                  <a:lnTo>
                    <a:pt x="235" y="331"/>
                  </a:lnTo>
                  <a:lnTo>
                    <a:pt x="197" y="333"/>
                  </a:lnTo>
                  <a:lnTo>
                    <a:pt x="167" y="332"/>
                  </a:lnTo>
                  <a:lnTo>
                    <a:pt x="138" y="326"/>
                  </a:lnTo>
                  <a:lnTo>
                    <a:pt x="112" y="314"/>
                  </a:lnTo>
                  <a:lnTo>
                    <a:pt x="88" y="299"/>
                  </a:lnTo>
                  <a:lnTo>
                    <a:pt x="67" y="280"/>
                  </a:lnTo>
                  <a:lnTo>
                    <a:pt x="48" y="252"/>
                  </a:lnTo>
                  <a:lnTo>
                    <a:pt x="32" y="221"/>
                  </a:lnTo>
                  <a:lnTo>
                    <a:pt x="20" y="189"/>
                  </a:lnTo>
                  <a:lnTo>
                    <a:pt x="11" y="157"/>
                  </a:lnTo>
                  <a:lnTo>
                    <a:pt x="6" y="124"/>
                  </a:lnTo>
                  <a:lnTo>
                    <a:pt x="2" y="93"/>
                  </a:lnTo>
                  <a:lnTo>
                    <a:pt x="0" y="64"/>
                  </a:lnTo>
                  <a:lnTo>
                    <a:pt x="0" y="39"/>
                  </a:lnTo>
                  <a:lnTo>
                    <a:pt x="0" y="19"/>
                  </a:lnTo>
                  <a:lnTo>
                    <a:pt x="2" y="6"/>
                  </a:lnTo>
                  <a:lnTo>
                    <a:pt x="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9" name="Freeform 13"/>
            <p:cNvSpPr/>
            <p:nvPr/>
          </p:nvSpPr>
          <p:spPr bwMode="auto">
            <a:xfrm>
              <a:off x="3297915" y="4399895"/>
              <a:ext cx="809467" cy="952688"/>
            </a:xfrm>
            <a:custGeom>
              <a:avLst/>
              <a:gdLst>
                <a:gd name="T0" fmla="*/ 441 w 763"/>
                <a:gd name="T1" fmla="*/ 3 h 898"/>
                <a:gd name="T2" fmla="*/ 519 w 763"/>
                <a:gd name="T3" fmla="*/ 21 h 898"/>
                <a:gd name="T4" fmla="*/ 592 w 763"/>
                <a:gd name="T5" fmla="*/ 56 h 898"/>
                <a:gd name="T6" fmla="*/ 656 w 763"/>
                <a:gd name="T7" fmla="*/ 110 h 898"/>
                <a:gd name="T8" fmla="*/ 708 w 763"/>
                <a:gd name="T9" fmla="*/ 184 h 898"/>
                <a:gd name="T10" fmla="*/ 746 w 763"/>
                <a:gd name="T11" fmla="*/ 281 h 898"/>
                <a:gd name="T12" fmla="*/ 762 w 763"/>
                <a:gd name="T13" fmla="*/ 369 h 898"/>
                <a:gd name="T14" fmla="*/ 761 w 763"/>
                <a:gd name="T15" fmla="*/ 444 h 898"/>
                <a:gd name="T16" fmla="*/ 745 w 763"/>
                <a:gd name="T17" fmla="*/ 507 h 898"/>
                <a:gd name="T18" fmla="*/ 719 w 763"/>
                <a:gd name="T19" fmla="*/ 563 h 898"/>
                <a:gd name="T20" fmla="*/ 686 w 763"/>
                <a:gd name="T21" fmla="*/ 615 h 898"/>
                <a:gd name="T22" fmla="*/ 651 w 763"/>
                <a:gd name="T23" fmla="*/ 668 h 898"/>
                <a:gd name="T24" fmla="*/ 616 w 763"/>
                <a:gd name="T25" fmla="*/ 724 h 898"/>
                <a:gd name="T26" fmla="*/ 585 w 763"/>
                <a:gd name="T27" fmla="*/ 785 h 898"/>
                <a:gd name="T28" fmla="*/ 563 w 763"/>
                <a:gd name="T29" fmla="*/ 857 h 898"/>
                <a:gd name="T30" fmla="*/ 231 w 763"/>
                <a:gd name="T31" fmla="*/ 894 h 898"/>
                <a:gd name="T32" fmla="*/ 216 w 763"/>
                <a:gd name="T33" fmla="*/ 826 h 898"/>
                <a:gd name="T34" fmla="*/ 187 w 763"/>
                <a:gd name="T35" fmla="*/ 763 h 898"/>
                <a:gd name="T36" fmla="*/ 152 w 763"/>
                <a:gd name="T37" fmla="*/ 703 h 898"/>
                <a:gd name="T38" fmla="*/ 114 w 763"/>
                <a:gd name="T39" fmla="*/ 645 h 898"/>
                <a:gd name="T40" fmla="*/ 75 w 763"/>
                <a:gd name="T41" fmla="*/ 588 h 898"/>
                <a:gd name="T42" fmla="*/ 41 w 763"/>
                <a:gd name="T43" fmla="*/ 527 h 898"/>
                <a:gd name="T44" fmla="*/ 15 w 763"/>
                <a:gd name="T45" fmla="*/ 463 h 898"/>
                <a:gd name="T46" fmla="*/ 2 w 763"/>
                <a:gd name="T47" fmla="*/ 394 h 898"/>
                <a:gd name="T48" fmla="*/ 4 w 763"/>
                <a:gd name="T49" fmla="*/ 318 h 898"/>
                <a:gd name="T50" fmla="*/ 29 w 763"/>
                <a:gd name="T51" fmla="*/ 233 h 898"/>
                <a:gd name="T52" fmla="*/ 68 w 763"/>
                <a:gd name="T53" fmla="*/ 156 h 898"/>
                <a:gd name="T54" fmla="*/ 115 w 763"/>
                <a:gd name="T55" fmla="*/ 102 h 898"/>
                <a:gd name="T56" fmla="*/ 176 w 763"/>
                <a:gd name="T57" fmla="*/ 59 h 898"/>
                <a:gd name="T58" fmla="*/ 246 w 763"/>
                <a:gd name="T59" fmla="*/ 26 h 898"/>
                <a:gd name="T60" fmla="*/ 322 w 763"/>
                <a:gd name="T61" fmla="*/ 6 h 898"/>
                <a:gd name="T62" fmla="*/ 402 w 763"/>
                <a:gd name="T6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3" h="898">
                  <a:moveTo>
                    <a:pt x="402" y="0"/>
                  </a:moveTo>
                  <a:lnTo>
                    <a:pt x="441" y="3"/>
                  </a:lnTo>
                  <a:lnTo>
                    <a:pt x="481" y="9"/>
                  </a:lnTo>
                  <a:lnTo>
                    <a:pt x="519" y="21"/>
                  </a:lnTo>
                  <a:lnTo>
                    <a:pt x="557" y="35"/>
                  </a:lnTo>
                  <a:lnTo>
                    <a:pt x="592" y="56"/>
                  </a:lnTo>
                  <a:lnTo>
                    <a:pt x="626" y="80"/>
                  </a:lnTo>
                  <a:lnTo>
                    <a:pt x="656" y="110"/>
                  </a:lnTo>
                  <a:lnTo>
                    <a:pt x="685" y="144"/>
                  </a:lnTo>
                  <a:lnTo>
                    <a:pt x="708" y="184"/>
                  </a:lnTo>
                  <a:lnTo>
                    <a:pt x="729" y="230"/>
                  </a:lnTo>
                  <a:lnTo>
                    <a:pt x="746" y="281"/>
                  </a:lnTo>
                  <a:lnTo>
                    <a:pt x="757" y="327"/>
                  </a:lnTo>
                  <a:lnTo>
                    <a:pt x="762" y="369"/>
                  </a:lnTo>
                  <a:lnTo>
                    <a:pt x="763" y="407"/>
                  </a:lnTo>
                  <a:lnTo>
                    <a:pt x="761" y="444"/>
                  </a:lnTo>
                  <a:lnTo>
                    <a:pt x="754" y="476"/>
                  </a:lnTo>
                  <a:lnTo>
                    <a:pt x="745" y="507"/>
                  </a:lnTo>
                  <a:lnTo>
                    <a:pt x="733" y="535"/>
                  </a:lnTo>
                  <a:lnTo>
                    <a:pt x="719" y="563"/>
                  </a:lnTo>
                  <a:lnTo>
                    <a:pt x="703" y="590"/>
                  </a:lnTo>
                  <a:lnTo>
                    <a:pt x="686" y="615"/>
                  </a:lnTo>
                  <a:lnTo>
                    <a:pt x="669" y="641"/>
                  </a:lnTo>
                  <a:lnTo>
                    <a:pt x="651" y="668"/>
                  </a:lnTo>
                  <a:lnTo>
                    <a:pt x="633" y="695"/>
                  </a:lnTo>
                  <a:lnTo>
                    <a:pt x="616" y="724"/>
                  </a:lnTo>
                  <a:lnTo>
                    <a:pt x="600" y="754"/>
                  </a:lnTo>
                  <a:lnTo>
                    <a:pt x="585" y="785"/>
                  </a:lnTo>
                  <a:lnTo>
                    <a:pt x="574" y="819"/>
                  </a:lnTo>
                  <a:lnTo>
                    <a:pt x="563" y="857"/>
                  </a:lnTo>
                  <a:lnTo>
                    <a:pt x="557" y="898"/>
                  </a:lnTo>
                  <a:lnTo>
                    <a:pt x="231" y="894"/>
                  </a:lnTo>
                  <a:lnTo>
                    <a:pt x="225" y="859"/>
                  </a:lnTo>
                  <a:lnTo>
                    <a:pt x="216" y="826"/>
                  </a:lnTo>
                  <a:lnTo>
                    <a:pt x="203" y="793"/>
                  </a:lnTo>
                  <a:lnTo>
                    <a:pt x="187" y="763"/>
                  </a:lnTo>
                  <a:lnTo>
                    <a:pt x="172" y="733"/>
                  </a:lnTo>
                  <a:lnTo>
                    <a:pt x="152" y="703"/>
                  </a:lnTo>
                  <a:lnTo>
                    <a:pt x="134" y="674"/>
                  </a:lnTo>
                  <a:lnTo>
                    <a:pt x="114" y="645"/>
                  </a:lnTo>
                  <a:lnTo>
                    <a:pt x="95" y="616"/>
                  </a:lnTo>
                  <a:lnTo>
                    <a:pt x="75" y="588"/>
                  </a:lnTo>
                  <a:lnTo>
                    <a:pt x="57" y="558"/>
                  </a:lnTo>
                  <a:lnTo>
                    <a:pt x="41" y="527"/>
                  </a:lnTo>
                  <a:lnTo>
                    <a:pt x="26" y="496"/>
                  </a:lnTo>
                  <a:lnTo>
                    <a:pt x="15" y="463"/>
                  </a:lnTo>
                  <a:lnTo>
                    <a:pt x="6" y="429"/>
                  </a:lnTo>
                  <a:lnTo>
                    <a:pt x="2" y="394"/>
                  </a:lnTo>
                  <a:lnTo>
                    <a:pt x="0" y="357"/>
                  </a:lnTo>
                  <a:lnTo>
                    <a:pt x="4" y="318"/>
                  </a:lnTo>
                  <a:lnTo>
                    <a:pt x="13" y="276"/>
                  </a:lnTo>
                  <a:lnTo>
                    <a:pt x="29" y="233"/>
                  </a:lnTo>
                  <a:lnTo>
                    <a:pt x="50" y="186"/>
                  </a:lnTo>
                  <a:lnTo>
                    <a:pt x="68" y="156"/>
                  </a:lnTo>
                  <a:lnTo>
                    <a:pt x="89" y="128"/>
                  </a:lnTo>
                  <a:lnTo>
                    <a:pt x="115" y="102"/>
                  </a:lnTo>
                  <a:lnTo>
                    <a:pt x="144" y="80"/>
                  </a:lnTo>
                  <a:lnTo>
                    <a:pt x="176" y="59"/>
                  </a:lnTo>
                  <a:lnTo>
                    <a:pt x="210" y="40"/>
                  </a:lnTo>
                  <a:lnTo>
                    <a:pt x="246" y="26"/>
                  </a:lnTo>
                  <a:lnTo>
                    <a:pt x="283" y="14"/>
                  </a:lnTo>
                  <a:lnTo>
                    <a:pt x="322" y="6"/>
                  </a:lnTo>
                  <a:lnTo>
                    <a:pt x="362" y="1"/>
                  </a:lnTo>
                  <a:lnTo>
                    <a:pt x="40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0" name="Freeform 14"/>
            <p:cNvSpPr>
              <a:spLocks noEditPoints="1"/>
            </p:cNvSpPr>
            <p:nvPr/>
          </p:nvSpPr>
          <p:spPr bwMode="auto">
            <a:xfrm>
              <a:off x="3509034" y="4643901"/>
              <a:ext cx="406325" cy="1005733"/>
            </a:xfrm>
            <a:custGeom>
              <a:avLst/>
              <a:gdLst>
                <a:gd name="T0" fmla="*/ 271 w 383"/>
                <a:gd name="T1" fmla="*/ 79 h 948"/>
                <a:gd name="T2" fmla="*/ 253 w 383"/>
                <a:gd name="T3" fmla="*/ 174 h 948"/>
                <a:gd name="T4" fmla="*/ 248 w 383"/>
                <a:gd name="T5" fmla="*/ 223 h 948"/>
                <a:gd name="T6" fmla="*/ 227 w 383"/>
                <a:gd name="T7" fmla="*/ 223 h 948"/>
                <a:gd name="T8" fmla="*/ 221 w 383"/>
                <a:gd name="T9" fmla="*/ 136 h 948"/>
                <a:gd name="T10" fmla="*/ 214 w 383"/>
                <a:gd name="T11" fmla="*/ 96 h 948"/>
                <a:gd name="T12" fmla="*/ 197 w 383"/>
                <a:gd name="T13" fmla="*/ 71 h 948"/>
                <a:gd name="T14" fmla="*/ 159 w 383"/>
                <a:gd name="T15" fmla="*/ 172 h 948"/>
                <a:gd name="T16" fmla="*/ 156 w 383"/>
                <a:gd name="T17" fmla="*/ 262 h 948"/>
                <a:gd name="T18" fmla="*/ 136 w 383"/>
                <a:gd name="T19" fmla="*/ 254 h 948"/>
                <a:gd name="T20" fmla="*/ 131 w 383"/>
                <a:gd name="T21" fmla="*/ 215 h 948"/>
                <a:gd name="T22" fmla="*/ 101 w 383"/>
                <a:gd name="T23" fmla="*/ 84 h 948"/>
                <a:gd name="T24" fmla="*/ 84 w 383"/>
                <a:gd name="T25" fmla="*/ 54 h 948"/>
                <a:gd name="T26" fmla="*/ 55 w 383"/>
                <a:gd name="T27" fmla="*/ 97 h 948"/>
                <a:gd name="T28" fmla="*/ 51 w 383"/>
                <a:gd name="T29" fmla="*/ 241 h 948"/>
                <a:gd name="T30" fmla="*/ 101 w 383"/>
                <a:gd name="T31" fmla="*/ 558 h 948"/>
                <a:gd name="T32" fmla="*/ 257 w 383"/>
                <a:gd name="T33" fmla="*/ 667 h 948"/>
                <a:gd name="T34" fmla="*/ 307 w 383"/>
                <a:gd name="T35" fmla="*/ 185 h 948"/>
                <a:gd name="T36" fmla="*/ 304 w 383"/>
                <a:gd name="T37" fmla="*/ 47 h 948"/>
                <a:gd name="T38" fmla="*/ 307 w 383"/>
                <a:gd name="T39" fmla="*/ 4 h 948"/>
                <a:gd name="T40" fmla="*/ 333 w 383"/>
                <a:gd name="T41" fmla="*/ 55 h 948"/>
                <a:gd name="T42" fmla="*/ 331 w 383"/>
                <a:gd name="T43" fmla="*/ 193 h 948"/>
                <a:gd name="T44" fmla="*/ 282 w 383"/>
                <a:gd name="T45" fmla="*/ 667 h 948"/>
                <a:gd name="T46" fmla="*/ 383 w 383"/>
                <a:gd name="T47" fmla="*/ 705 h 948"/>
                <a:gd name="T48" fmla="*/ 364 w 383"/>
                <a:gd name="T49" fmla="*/ 748 h 948"/>
                <a:gd name="T50" fmla="*/ 377 w 383"/>
                <a:gd name="T51" fmla="*/ 769 h 948"/>
                <a:gd name="T52" fmla="*/ 368 w 383"/>
                <a:gd name="T53" fmla="*/ 804 h 948"/>
                <a:gd name="T54" fmla="*/ 371 w 383"/>
                <a:gd name="T55" fmla="*/ 829 h 948"/>
                <a:gd name="T56" fmla="*/ 371 w 383"/>
                <a:gd name="T57" fmla="*/ 870 h 948"/>
                <a:gd name="T58" fmla="*/ 341 w 383"/>
                <a:gd name="T59" fmla="*/ 888 h 948"/>
                <a:gd name="T60" fmla="*/ 144 w 383"/>
                <a:gd name="T61" fmla="*/ 944 h 948"/>
                <a:gd name="T62" fmla="*/ 4 w 383"/>
                <a:gd name="T63" fmla="*/ 860 h 948"/>
                <a:gd name="T64" fmla="*/ 12 w 383"/>
                <a:gd name="T65" fmla="*/ 826 h 948"/>
                <a:gd name="T66" fmla="*/ 9 w 383"/>
                <a:gd name="T67" fmla="*/ 804 h 948"/>
                <a:gd name="T68" fmla="*/ 13 w 383"/>
                <a:gd name="T69" fmla="*/ 764 h 948"/>
                <a:gd name="T70" fmla="*/ 15 w 383"/>
                <a:gd name="T71" fmla="*/ 736 h 948"/>
                <a:gd name="T72" fmla="*/ 9 w 383"/>
                <a:gd name="T73" fmla="*/ 686 h 948"/>
                <a:gd name="T74" fmla="*/ 30 w 383"/>
                <a:gd name="T75" fmla="*/ 664 h 948"/>
                <a:gd name="T76" fmla="*/ 88 w 383"/>
                <a:gd name="T77" fmla="*/ 622 h 948"/>
                <a:gd name="T78" fmla="*/ 26 w 383"/>
                <a:gd name="T79" fmla="*/ 269 h 948"/>
                <a:gd name="T80" fmla="*/ 26 w 383"/>
                <a:gd name="T81" fmla="*/ 114 h 948"/>
                <a:gd name="T82" fmla="*/ 45 w 383"/>
                <a:gd name="T83" fmla="*/ 47 h 948"/>
                <a:gd name="T84" fmla="*/ 85 w 383"/>
                <a:gd name="T85" fmla="*/ 20 h 948"/>
                <a:gd name="T86" fmla="*/ 123 w 383"/>
                <a:gd name="T87" fmla="*/ 68 h 948"/>
                <a:gd name="T88" fmla="*/ 146 w 383"/>
                <a:gd name="T89" fmla="*/ 131 h 948"/>
                <a:gd name="T90" fmla="*/ 165 w 383"/>
                <a:gd name="T91" fmla="*/ 68 h 948"/>
                <a:gd name="T92" fmla="*/ 210 w 383"/>
                <a:gd name="T93" fmla="*/ 36 h 948"/>
                <a:gd name="T94" fmla="*/ 242 w 383"/>
                <a:gd name="T95" fmla="*/ 88 h 948"/>
                <a:gd name="T96" fmla="*/ 270 w 383"/>
                <a:gd name="T97" fmla="*/ 19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948">
                  <a:moveTo>
                    <a:pt x="293" y="37"/>
                  </a:moveTo>
                  <a:lnTo>
                    <a:pt x="287" y="41"/>
                  </a:lnTo>
                  <a:lnTo>
                    <a:pt x="280" y="53"/>
                  </a:lnTo>
                  <a:lnTo>
                    <a:pt x="271" y="79"/>
                  </a:lnTo>
                  <a:lnTo>
                    <a:pt x="265" y="106"/>
                  </a:lnTo>
                  <a:lnTo>
                    <a:pt x="257" y="138"/>
                  </a:lnTo>
                  <a:lnTo>
                    <a:pt x="253" y="169"/>
                  </a:lnTo>
                  <a:lnTo>
                    <a:pt x="253" y="174"/>
                  </a:lnTo>
                  <a:lnTo>
                    <a:pt x="252" y="180"/>
                  </a:lnTo>
                  <a:lnTo>
                    <a:pt x="252" y="202"/>
                  </a:lnTo>
                  <a:lnTo>
                    <a:pt x="250" y="218"/>
                  </a:lnTo>
                  <a:lnTo>
                    <a:pt x="248" y="223"/>
                  </a:lnTo>
                  <a:lnTo>
                    <a:pt x="244" y="228"/>
                  </a:lnTo>
                  <a:lnTo>
                    <a:pt x="237" y="229"/>
                  </a:lnTo>
                  <a:lnTo>
                    <a:pt x="231" y="228"/>
                  </a:lnTo>
                  <a:lnTo>
                    <a:pt x="227" y="223"/>
                  </a:lnTo>
                  <a:lnTo>
                    <a:pt x="223" y="205"/>
                  </a:lnTo>
                  <a:lnTo>
                    <a:pt x="221" y="185"/>
                  </a:lnTo>
                  <a:lnTo>
                    <a:pt x="224" y="165"/>
                  </a:lnTo>
                  <a:lnTo>
                    <a:pt x="221" y="136"/>
                  </a:lnTo>
                  <a:lnTo>
                    <a:pt x="220" y="130"/>
                  </a:lnTo>
                  <a:lnTo>
                    <a:pt x="219" y="121"/>
                  </a:lnTo>
                  <a:lnTo>
                    <a:pt x="216" y="108"/>
                  </a:lnTo>
                  <a:lnTo>
                    <a:pt x="214" y="96"/>
                  </a:lnTo>
                  <a:lnTo>
                    <a:pt x="210" y="84"/>
                  </a:lnTo>
                  <a:lnTo>
                    <a:pt x="206" y="75"/>
                  </a:lnTo>
                  <a:lnTo>
                    <a:pt x="202" y="71"/>
                  </a:lnTo>
                  <a:lnTo>
                    <a:pt x="197" y="71"/>
                  </a:lnTo>
                  <a:lnTo>
                    <a:pt x="190" y="80"/>
                  </a:lnTo>
                  <a:lnTo>
                    <a:pt x="178" y="106"/>
                  </a:lnTo>
                  <a:lnTo>
                    <a:pt x="167" y="138"/>
                  </a:lnTo>
                  <a:lnTo>
                    <a:pt x="159" y="172"/>
                  </a:lnTo>
                  <a:lnTo>
                    <a:pt x="155" y="206"/>
                  </a:lnTo>
                  <a:lnTo>
                    <a:pt x="161" y="249"/>
                  </a:lnTo>
                  <a:lnTo>
                    <a:pt x="160" y="256"/>
                  </a:lnTo>
                  <a:lnTo>
                    <a:pt x="156" y="262"/>
                  </a:lnTo>
                  <a:lnTo>
                    <a:pt x="149" y="263"/>
                  </a:lnTo>
                  <a:lnTo>
                    <a:pt x="143" y="263"/>
                  </a:lnTo>
                  <a:lnTo>
                    <a:pt x="138" y="257"/>
                  </a:lnTo>
                  <a:lnTo>
                    <a:pt x="136" y="254"/>
                  </a:lnTo>
                  <a:lnTo>
                    <a:pt x="136" y="254"/>
                  </a:lnTo>
                  <a:lnTo>
                    <a:pt x="136" y="254"/>
                  </a:lnTo>
                  <a:lnTo>
                    <a:pt x="132" y="235"/>
                  </a:lnTo>
                  <a:lnTo>
                    <a:pt x="131" y="215"/>
                  </a:lnTo>
                  <a:lnTo>
                    <a:pt x="126" y="180"/>
                  </a:lnTo>
                  <a:lnTo>
                    <a:pt x="119" y="143"/>
                  </a:lnTo>
                  <a:lnTo>
                    <a:pt x="112" y="113"/>
                  </a:lnTo>
                  <a:lnTo>
                    <a:pt x="101" y="84"/>
                  </a:lnTo>
                  <a:lnTo>
                    <a:pt x="98" y="76"/>
                  </a:lnTo>
                  <a:lnTo>
                    <a:pt x="95" y="68"/>
                  </a:lnTo>
                  <a:lnTo>
                    <a:pt x="89" y="61"/>
                  </a:lnTo>
                  <a:lnTo>
                    <a:pt x="84" y="54"/>
                  </a:lnTo>
                  <a:lnTo>
                    <a:pt x="77" y="50"/>
                  </a:lnTo>
                  <a:lnTo>
                    <a:pt x="72" y="53"/>
                  </a:lnTo>
                  <a:lnTo>
                    <a:pt x="67" y="62"/>
                  </a:lnTo>
                  <a:lnTo>
                    <a:pt x="55" y="97"/>
                  </a:lnTo>
                  <a:lnTo>
                    <a:pt x="50" y="133"/>
                  </a:lnTo>
                  <a:lnTo>
                    <a:pt x="49" y="168"/>
                  </a:lnTo>
                  <a:lnTo>
                    <a:pt x="50" y="205"/>
                  </a:lnTo>
                  <a:lnTo>
                    <a:pt x="51" y="241"/>
                  </a:lnTo>
                  <a:lnTo>
                    <a:pt x="60" y="328"/>
                  </a:lnTo>
                  <a:lnTo>
                    <a:pt x="74" y="414"/>
                  </a:lnTo>
                  <a:lnTo>
                    <a:pt x="89" y="500"/>
                  </a:lnTo>
                  <a:lnTo>
                    <a:pt x="101" y="558"/>
                  </a:lnTo>
                  <a:lnTo>
                    <a:pt x="113" y="617"/>
                  </a:lnTo>
                  <a:lnTo>
                    <a:pt x="117" y="640"/>
                  </a:lnTo>
                  <a:lnTo>
                    <a:pt x="122" y="665"/>
                  </a:lnTo>
                  <a:lnTo>
                    <a:pt x="257" y="667"/>
                  </a:lnTo>
                  <a:lnTo>
                    <a:pt x="269" y="579"/>
                  </a:lnTo>
                  <a:lnTo>
                    <a:pt x="278" y="491"/>
                  </a:lnTo>
                  <a:lnTo>
                    <a:pt x="300" y="244"/>
                  </a:lnTo>
                  <a:lnTo>
                    <a:pt x="307" y="185"/>
                  </a:lnTo>
                  <a:lnTo>
                    <a:pt x="312" y="125"/>
                  </a:lnTo>
                  <a:lnTo>
                    <a:pt x="311" y="92"/>
                  </a:lnTo>
                  <a:lnTo>
                    <a:pt x="307" y="61"/>
                  </a:lnTo>
                  <a:lnTo>
                    <a:pt x="304" y="47"/>
                  </a:lnTo>
                  <a:lnTo>
                    <a:pt x="299" y="40"/>
                  </a:lnTo>
                  <a:lnTo>
                    <a:pt x="293" y="37"/>
                  </a:lnTo>
                  <a:close/>
                  <a:moveTo>
                    <a:pt x="296" y="0"/>
                  </a:moveTo>
                  <a:lnTo>
                    <a:pt x="307" y="4"/>
                  </a:lnTo>
                  <a:lnTo>
                    <a:pt x="318" y="13"/>
                  </a:lnTo>
                  <a:lnTo>
                    <a:pt x="326" y="26"/>
                  </a:lnTo>
                  <a:lnTo>
                    <a:pt x="330" y="40"/>
                  </a:lnTo>
                  <a:lnTo>
                    <a:pt x="333" y="55"/>
                  </a:lnTo>
                  <a:lnTo>
                    <a:pt x="335" y="71"/>
                  </a:lnTo>
                  <a:lnTo>
                    <a:pt x="335" y="85"/>
                  </a:lnTo>
                  <a:lnTo>
                    <a:pt x="337" y="139"/>
                  </a:lnTo>
                  <a:lnTo>
                    <a:pt x="331" y="193"/>
                  </a:lnTo>
                  <a:lnTo>
                    <a:pt x="326" y="245"/>
                  </a:lnTo>
                  <a:lnTo>
                    <a:pt x="312" y="406"/>
                  </a:lnTo>
                  <a:lnTo>
                    <a:pt x="296" y="537"/>
                  </a:lnTo>
                  <a:lnTo>
                    <a:pt x="282" y="667"/>
                  </a:lnTo>
                  <a:lnTo>
                    <a:pt x="358" y="668"/>
                  </a:lnTo>
                  <a:lnTo>
                    <a:pt x="372" y="680"/>
                  </a:lnTo>
                  <a:lnTo>
                    <a:pt x="380" y="692"/>
                  </a:lnTo>
                  <a:lnTo>
                    <a:pt x="383" y="705"/>
                  </a:lnTo>
                  <a:lnTo>
                    <a:pt x="380" y="718"/>
                  </a:lnTo>
                  <a:lnTo>
                    <a:pt x="376" y="729"/>
                  </a:lnTo>
                  <a:lnTo>
                    <a:pt x="369" y="740"/>
                  </a:lnTo>
                  <a:lnTo>
                    <a:pt x="364" y="748"/>
                  </a:lnTo>
                  <a:lnTo>
                    <a:pt x="359" y="753"/>
                  </a:lnTo>
                  <a:lnTo>
                    <a:pt x="358" y="754"/>
                  </a:lnTo>
                  <a:lnTo>
                    <a:pt x="371" y="761"/>
                  </a:lnTo>
                  <a:lnTo>
                    <a:pt x="377" y="769"/>
                  </a:lnTo>
                  <a:lnTo>
                    <a:pt x="379" y="778"/>
                  </a:lnTo>
                  <a:lnTo>
                    <a:pt x="377" y="787"/>
                  </a:lnTo>
                  <a:lnTo>
                    <a:pt x="373" y="796"/>
                  </a:lnTo>
                  <a:lnTo>
                    <a:pt x="368" y="804"/>
                  </a:lnTo>
                  <a:lnTo>
                    <a:pt x="362" y="811"/>
                  </a:lnTo>
                  <a:lnTo>
                    <a:pt x="358" y="815"/>
                  </a:lnTo>
                  <a:lnTo>
                    <a:pt x="356" y="817"/>
                  </a:lnTo>
                  <a:lnTo>
                    <a:pt x="371" y="829"/>
                  </a:lnTo>
                  <a:lnTo>
                    <a:pt x="377" y="841"/>
                  </a:lnTo>
                  <a:lnTo>
                    <a:pt x="380" y="853"/>
                  </a:lnTo>
                  <a:lnTo>
                    <a:pt x="376" y="862"/>
                  </a:lnTo>
                  <a:lnTo>
                    <a:pt x="371" y="870"/>
                  </a:lnTo>
                  <a:lnTo>
                    <a:pt x="363" y="876"/>
                  </a:lnTo>
                  <a:lnTo>
                    <a:pt x="354" y="881"/>
                  </a:lnTo>
                  <a:lnTo>
                    <a:pt x="347" y="885"/>
                  </a:lnTo>
                  <a:lnTo>
                    <a:pt x="341" y="888"/>
                  </a:lnTo>
                  <a:lnTo>
                    <a:pt x="339" y="889"/>
                  </a:lnTo>
                  <a:lnTo>
                    <a:pt x="283" y="892"/>
                  </a:lnTo>
                  <a:lnTo>
                    <a:pt x="229" y="948"/>
                  </a:lnTo>
                  <a:lnTo>
                    <a:pt x="144" y="944"/>
                  </a:lnTo>
                  <a:lnTo>
                    <a:pt x="95" y="885"/>
                  </a:lnTo>
                  <a:lnTo>
                    <a:pt x="28" y="881"/>
                  </a:lnTo>
                  <a:lnTo>
                    <a:pt x="12" y="871"/>
                  </a:lnTo>
                  <a:lnTo>
                    <a:pt x="4" y="860"/>
                  </a:lnTo>
                  <a:lnTo>
                    <a:pt x="0" y="851"/>
                  </a:lnTo>
                  <a:lnTo>
                    <a:pt x="3" y="842"/>
                  </a:lnTo>
                  <a:lnTo>
                    <a:pt x="7" y="834"/>
                  </a:lnTo>
                  <a:lnTo>
                    <a:pt x="12" y="826"/>
                  </a:lnTo>
                  <a:lnTo>
                    <a:pt x="19" y="821"/>
                  </a:lnTo>
                  <a:lnTo>
                    <a:pt x="23" y="818"/>
                  </a:lnTo>
                  <a:lnTo>
                    <a:pt x="25" y="817"/>
                  </a:lnTo>
                  <a:lnTo>
                    <a:pt x="9" y="804"/>
                  </a:lnTo>
                  <a:lnTo>
                    <a:pt x="3" y="792"/>
                  </a:lnTo>
                  <a:lnTo>
                    <a:pt x="3" y="782"/>
                  </a:lnTo>
                  <a:lnTo>
                    <a:pt x="7" y="771"/>
                  </a:lnTo>
                  <a:lnTo>
                    <a:pt x="13" y="764"/>
                  </a:lnTo>
                  <a:lnTo>
                    <a:pt x="20" y="757"/>
                  </a:lnTo>
                  <a:lnTo>
                    <a:pt x="25" y="753"/>
                  </a:lnTo>
                  <a:lnTo>
                    <a:pt x="28" y="752"/>
                  </a:lnTo>
                  <a:lnTo>
                    <a:pt x="15" y="736"/>
                  </a:lnTo>
                  <a:lnTo>
                    <a:pt x="7" y="722"/>
                  </a:lnTo>
                  <a:lnTo>
                    <a:pt x="4" y="709"/>
                  </a:lnTo>
                  <a:lnTo>
                    <a:pt x="5" y="697"/>
                  </a:lnTo>
                  <a:lnTo>
                    <a:pt x="9" y="686"/>
                  </a:lnTo>
                  <a:lnTo>
                    <a:pt x="15" y="678"/>
                  </a:lnTo>
                  <a:lnTo>
                    <a:pt x="21" y="672"/>
                  </a:lnTo>
                  <a:lnTo>
                    <a:pt x="26" y="668"/>
                  </a:lnTo>
                  <a:lnTo>
                    <a:pt x="30" y="664"/>
                  </a:lnTo>
                  <a:lnTo>
                    <a:pt x="32" y="664"/>
                  </a:lnTo>
                  <a:lnTo>
                    <a:pt x="95" y="664"/>
                  </a:lnTo>
                  <a:lnTo>
                    <a:pt x="91" y="642"/>
                  </a:lnTo>
                  <a:lnTo>
                    <a:pt x="88" y="622"/>
                  </a:lnTo>
                  <a:lnTo>
                    <a:pt x="58" y="462"/>
                  </a:lnTo>
                  <a:lnTo>
                    <a:pt x="46" y="398"/>
                  </a:lnTo>
                  <a:lnTo>
                    <a:pt x="34" y="334"/>
                  </a:lnTo>
                  <a:lnTo>
                    <a:pt x="26" y="269"/>
                  </a:lnTo>
                  <a:lnTo>
                    <a:pt x="23" y="202"/>
                  </a:lnTo>
                  <a:lnTo>
                    <a:pt x="24" y="138"/>
                  </a:lnTo>
                  <a:lnTo>
                    <a:pt x="25" y="127"/>
                  </a:lnTo>
                  <a:lnTo>
                    <a:pt x="26" y="114"/>
                  </a:lnTo>
                  <a:lnTo>
                    <a:pt x="29" y="98"/>
                  </a:lnTo>
                  <a:lnTo>
                    <a:pt x="33" y="81"/>
                  </a:lnTo>
                  <a:lnTo>
                    <a:pt x="38" y="63"/>
                  </a:lnTo>
                  <a:lnTo>
                    <a:pt x="45" y="47"/>
                  </a:lnTo>
                  <a:lnTo>
                    <a:pt x="53" y="33"/>
                  </a:lnTo>
                  <a:lnTo>
                    <a:pt x="62" y="24"/>
                  </a:lnTo>
                  <a:lnTo>
                    <a:pt x="74" y="19"/>
                  </a:lnTo>
                  <a:lnTo>
                    <a:pt x="85" y="20"/>
                  </a:lnTo>
                  <a:lnTo>
                    <a:pt x="100" y="29"/>
                  </a:lnTo>
                  <a:lnTo>
                    <a:pt x="110" y="40"/>
                  </a:lnTo>
                  <a:lnTo>
                    <a:pt x="118" y="54"/>
                  </a:lnTo>
                  <a:lnTo>
                    <a:pt x="123" y="68"/>
                  </a:lnTo>
                  <a:lnTo>
                    <a:pt x="129" y="84"/>
                  </a:lnTo>
                  <a:lnTo>
                    <a:pt x="134" y="100"/>
                  </a:lnTo>
                  <a:lnTo>
                    <a:pt x="143" y="138"/>
                  </a:lnTo>
                  <a:lnTo>
                    <a:pt x="146" y="131"/>
                  </a:lnTo>
                  <a:lnTo>
                    <a:pt x="148" y="118"/>
                  </a:lnTo>
                  <a:lnTo>
                    <a:pt x="152" y="104"/>
                  </a:lnTo>
                  <a:lnTo>
                    <a:pt x="157" y="85"/>
                  </a:lnTo>
                  <a:lnTo>
                    <a:pt x="165" y="68"/>
                  </a:lnTo>
                  <a:lnTo>
                    <a:pt x="173" y="54"/>
                  </a:lnTo>
                  <a:lnTo>
                    <a:pt x="184" y="42"/>
                  </a:lnTo>
                  <a:lnTo>
                    <a:pt x="195" y="36"/>
                  </a:lnTo>
                  <a:lnTo>
                    <a:pt x="210" y="36"/>
                  </a:lnTo>
                  <a:lnTo>
                    <a:pt x="221" y="42"/>
                  </a:lnTo>
                  <a:lnTo>
                    <a:pt x="231" y="54"/>
                  </a:lnTo>
                  <a:lnTo>
                    <a:pt x="237" y="70"/>
                  </a:lnTo>
                  <a:lnTo>
                    <a:pt x="242" y="88"/>
                  </a:lnTo>
                  <a:lnTo>
                    <a:pt x="249" y="67"/>
                  </a:lnTo>
                  <a:lnTo>
                    <a:pt x="256" y="46"/>
                  </a:lnTo>
                  <a:lnTo>
                    <a:pt x="265" y="26"/>
                  </a:lnTo>
                  <a:lnTo>
                    <a:pt x="270" y="19"/>
                  </a:lnTo>
                  <a:lnTo>
                    <a:pt x="278" y="9"/>
                  </a:lnTo>
                  <a:lnTo>
                    <a:pt x="287" y="3"/>
                  </a:lnTo>
                  <a:lnTo>
                    <a:pt x="2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47" name="Freeform 15"/>
            <p:cNvSpPr/>
            <p:nvPr/>
          </p:nvSpPr>
          <p:spPr bwMode="auto">
            <a:xfrm>
              <a:off x="4047971" y="4364884"/>
              <a:ext cx="120943" cy="115638"/>
            </a:xfrm>
            <a:custGeom>
              <a:avLst/>
              <a:gdLst>
                <a:gd name="T0" fmla="*/ 108 w 114"/>
                <a:gd name="T1" fmla="*/ 0 h 109"/>
                <a:gd name="T2" fmla="*/ 110 w 114"/>
                <a:gd name="T3" fmla="*/ 1 h 109"/>
                <a:gd name="T4" fmla="*/ 113 w 114"/>
                <a:gd name="T5" fmla="*/ 4 h 109"/>
                <a:gd name="T6" fmla="*/ 114 w 114"/>
                <a:gd name="T7" fmla="*/ 7 h 109"/>
                <a:gd name="T8" fmla="*/ 114 w 114"/>
                <a:gd name="T9" fmla="*/ 11 h 109"/>
                <a:gd name="T10" fmla="*/ 113 w 114"/>
                <a:gd name="T11" fmla="*/ 13 h 109"/>
                <a:gd name="T12" fmla="*/ 98 w 114"/>
                <a:gd name="T13" fmla="*/ 37 h 109"/>
                <a:gd name="T14" fmla="*/ 80 w 114"/>
                <a:gd name="T15" fmla="*/ 58 h 109"/>
                <a:gd name="T16" fmla="*/ 60 w 114"/>
                <a:gd name="T17" fmla="*/ 79 h 109"/>
                <a:gd name="T18" fmla="*/ 41 w 114"/>
                <a:gd name="T19" fmla="*/ 94 h 109"/>
                <a:gd name="T20" fmla="*/ 19 w 114"/>
                <a:gd name="T21" fmla="*/ 108 h 109"/>
                <a:gd name="T22" fmla="*/ 13 w 114"/>
                <a:gd name="T23" fmla="*/ 109 h 109"/>
                <a:gd name="T24" fmla="*/ 9 w 114"/>
                <a:gd name="T25" fmla="*/ 109 h 109"/>
                <a:gd name="T26" fmla="*/ 5 w 114"/>
                <a:gd name="T27" fmla="*/ 106 h 109"/>
                <a:gd name="T28" fmla="*/ 3 w 114"/>
                <a:gd name="T29" fmla="*/ 102 h 109"/>
                <a:gd name="T30" fmla="*/ 0 w 114"/>
                <a:gd name="T31" fmla="*/ 97 h 109"/>
                <a:gd name="T32" fmla="*/ 1 w 114"/>
                <a:gd name="T33" fmla="*/ 85 h 109"/>
                <a:gd name="T34" fmla="*/ 8 w 114"/>
                <a:gd name="T35" fmla="*/ 76 h 109"/>
                <a:gd name="T36" fmla="*/ 16 w 114"/>
                <a:gd name="T37" fmla="*/ 67 h 109"/>
                <a:gd name="T38" fmla="*/ 25 w 114"/>
                <a:gd name="T39" fmla="*/ 59 h 109"/>
                <a:gd name="T40" fmla="*/ 33 w 114"/>
                <a:gd name="T41" fmla="*/ 51 h 109"/>
                <a:gd name="T42" fmla="*/ 54 w 114"/>
                <a:gd name="T43" fmla="*/ 30 h 109"/>
                <a:gd name="T44" fmla="*/ 77 w 114"/>
                <a:gd name="T45" fmla="*/ 13 h 109"/>
                <a:gd name="T46" fmla="*/ 104 w 114"/>
                <a:gd name="T47" fmla="*/ 0 h 109"/>
                <a:gd name="T48" fmla="*/ 108 w 114"/>
                <a:gd name="T4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09">
                  <a:moveTo>
                    <a:pt x="108" y="0"/>
                  </a:moveTo>
                  <a:lnTo>
                    <a:pt x="110" y="1"/>
                  </a:lnTo>
                  <a:lnTo>
                    <a:pt x="113" y="4"/>
                  </a:lnTo>
                  <a:lnTo>
                    <a:pt x="114" y="7"/>
                  </a:lnTo>
                  <a:lnTo>
                    <a:pt x="114" y="11"/>
                  </a:lnTo>
                  <a:lnTo>
                    <a:pt x="113" y="13"/>
                  </a:lnTo>
                  <a:lnTo>
                    <a:pt x="98" y="37"/>
                  </a:lnTo>
                  <a:lnTo>
                    <a:pt x="80" y="58"/>
                  </a:lnTo>
                  <a:lnTo>
                    <a:pt x="60" y="79"/>
                  </a:lnTo>
                  <a:lnTo>
                    <a:pt x="41" y="94"/>
                  </a:lnTo>
                  <a:lnTo>
                    <a:pt x="19" y="108"/>
                  </a:lnTo>
                  <a:lnTo>
                    <a:pt x="13" y="109"/>
                  </a:lnTo>
                  <a:lnTo>
                    <a:pt x="9" y="109"/>
                  </a:lnTo>
                  <a:lnTo>
                    <a:pt x="5" y="106"/>
                  </a:lnTo>
                  <a:lnTo>
                    <a:pt x="3" y="102"/>
                  </a:lnTo>
                  <a:lnTo>
                    <a:pt x="0" y="97"/>
                  </a:lnTo>
                  <a:lnTo>
                    <a:pt x="1" y="85"/>
                  </a:lnTo>
                  <a:lnTo>
                    <a:pt x="8" y="76"/>
                  </a:lnTo>
                  <a:lnTo>
                    <a:pt x="16" y="67"/>
                  </a:lnTo>
                  <a:lnTo>
                    <a:pt x="25" y="59"/>
                  </a:lnTo>
                  <a:lnTo>
                    <a:pt x="33" y="51"/>
                  </a:lnTo>
                  <a:lnTo>
                    <a:pt x="54" y="30"/>
                  </a:lnTo>
                  <a:lnTo>
                    <a:pt x="77" y="13"/>
                  </a:lnTo>
                  <a:lnTo>
                    <a:pt x="104" y="0"/>
                  </a:lnTo>
                  <a:lnTo>
                    <a:pt x="10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8" name="Freeform 16"/>
            <p:cNvSpPr/>
            <p:nvPr/>
          </p:nvSpPr>
          <p:spPr bwMode="auto">
            <a:xfrm>
              <a:off x="3227896" y="4342606"/>
              <a:ext cx="112455" cy="134735"/>
            </a:xfrm>
            <a:custGeom>
              <a:avLst/>
              <a:gdLst>
                <a:gd name="T0" fmla="*/ 9 w 106"/>
                <a:gd name="T1" fmla="*/ 0 h 127"/>
                <a:gd name="T2" fmla="*/ 17 w 106"/>
                <a:gd name="T3" fmla="*/ 0 h 127"/>
                <a:gd name="T4" fmla="*/ 23 w 106"/>
                <a:gd name="T5" fmla="*/ 4 h 127"/>
                <a:gd name="T6" fmla="*/ 36 w 106"/>
                <a:gd name="T7" fmla="*/ 17 h 127"/>
                <a:gd name="T8" fmla="*/ 48 w 106"/>
                <a:gd name="T9" fmla="*/ 32 h 127"/>
                <a:gd name="T10" fmla="*/ 70 w 106"/>
                <a:gd name="T11" fmla="*/ 58 h 127"/>
                <a:gd name="T12" fmla="*/ 81 w 106"/>
                <a:gd name="T13" fmla="*/ 71 h 127"/>
                <a:gd name="T14" fmla="*/ 92 w 106"/>
                <a:gd name="T15" fmla="*/ 85 h 127"/>
                <a:gd name="T16" fmla="*/ 102 w 106"/>
                <a:gd name="T17" fmla="*/ 101 h 127"/>
                <a:gd name="T18" fmla="*/ 106 w 106"/>
                <a:gd name="T19" fmla="*/ 117 h 127"/>
                <a:gd name="T20" fmla="*/ 104 w 106"/>
                <a:gd name="T21" fmla="*/ 121 h 127"/>
                <a:gd name="T22" fmla="*/ 103 w 106"/>
                <a:gd name="T23" fmla="*/ 125 h 127"/>
                <a:gd name="T24" fmla="*/ 99 w 106"/>
                <a:gd name="T25" fmla="*/ 126 h 127"/>
                <a:gd name="T26" fmla="*/ 96 w 106"/>
                <a:gd name="T27" fmla="*/ 127 h 127"/>
                <a:gd name="T28" fmla="*/ 92 w 106"/>
                <a:gd name="T29" fmla="*/ 127 h 127"/>
                <a:gd name="T30" fmla="*/ 89 w 106"/>
                <a:gd name="T31" fmla="*/ 127 h 127"/>
                <a:gd name="T32" fmla="*/ 68 w 106"/>
                <a:gd name="T33" fmla="*/ 112 h 127"/>
                <a:gd name="T34" fmla="*/ 49 w 106"/>
                <a:gd name="T35" fmla="*/ 93 h 127"/>
                <a:gd name="T36" fmla="*/ 31 w 106"/>
                <a:gd name="T37" fmla="*/ 74 h 127"/>
                <a:gd name="T38" fmla="*/ 20 w 106"/>
                <a:gd name="T39" fmla="*/ 62 h 127"/>
                <a:gd name="T40" fmla="*/ 11 w 106"/>
                <a:gd name="T41" fmla="*/ 51 h 127"/>
                <a:gd name="T42" fmla="*/ 3 w 106"/>
                <a:gd name="T43" fmla="*/ 38 h 127"/>
                <a:gd name="T44" fmla="*/ 0 w 106"/>
                <a:gd name="T45" fmla="*/ 25 h 127"/>
                <a:gd name="T46" fmla="*/ 0 w 106"/>
                <a:gd name="T47" fmla="*/ 9 h 127"/>
                <a:gd name="T48" fmla="*/ 3 w 106"/>
                <a:gd name="T49" fmla="*/ 3 h 127"/>
                <a:gd name="T50" fmla="*/ 9 w 106"/>
                <a:gd name="T5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27">
                  <a:moveTo>
                    <a:pt x="9" y="0"/>
                  </a:moveTo>
                  <a:lnTo>
                    <a:pt x="17" y="0"/>
                  </a:lnTo>
                  <a:lnTo>
                    <a:pt x="23" y="4"/>
                  </a:lnTo>
                  <a:lnTo>
                    <a:pt x="36" y="17"/>
                  </a:lnTo>
                  <a:lnTo>
                    <a:pt x="48" y="32"/>
                  </a:lnTo>
                  <a:lnTo>
                    <a:pt x="70" y="58"/>
                  </a:lnTo>
                  <a:lnTo>
                    <a:pt x="81" y="71"/>
                  </a:lnTo>
                  <a:lnTo>
                    <a:pt x="92" y="85"/>
                  </a:lnTo>
                  <a:lnTo>
                    <a:pt x="102" y="101"/>
                  </a:lnTo>
                  <a:lnTo>
                    <a:pt x="106" y="117"/>
                  </a:lnTo>
                  <a:lnTo>
                    <a:pt x="104" y="121"/>
                  </a:lnTo>
                  <a:lnTo>
                    <a:pt x="103" y="125"/>
                  </a:lnTo>
                  <a:lnTo>
                    <a:pt x="99" y="126"/>
                  </a:lnTo>
                  <a:lnTo>
                    <a:pt x="96" y="127"/>
                  </a:lnTo>
                  <a:lnTo>
                    <a:pt x="92" y="127"/>
                  </a:lnTo>
                  <a:lnTo>
                    <a:pt x="89" y="127"/>
                  </a:lnTo>
                  <a:lnTo>
                    <a:pt x="68" y="112"/>
                  </a:lnTo>
                  <a:lnTo>
                    <a:pt x="49" y="93"/>
                  </a:lnTo>
                  <a:lnTo>
                    <a:pt x="31" y="74"/>
                  </a:lnTo>
                  <a:lnTo>
                    <a:pt x="20" y="62"/>
                  </a:lnTo>
                  <a:lnTo>
                    <a:pt x="11" y="51"/>
                  </a:lnTo>
                  <a:lnTo>
                    <a:pt x="3" y="38"/>
                  </a:lnTo>
                  <a:lnTo>
                    <a:pt x="0" y="25"/>
                  </a:lnTo>
                  <a:lnTo>
                    <a:pt x="0" y="9"/>
                  </a:lnTo>
                  <a:lnTo>
                    <a:pt x="3"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9" name="Freeform 17"/>
            <p:cNvSpPr/>
            <p:nvPr/>
          </p:nvSpPr>
          <p:spPr bwMode="auto">
            <a:xfrm>
              <a:off x="3359447" y="4207871"/>
              <a:ext cx="85933" cy="154891"/>
            </a:xfrm>
            <a:custGeom>
              <a:avLst/>
              <a:gdLst>
                <a:gd name="T0" fmla="*/ 9 w 81"/>
                <a:gd name="T1" fmla="*/ 0 h 146"/>
                <a:gd name="T2" fmla="*/ 16 w 81"/>
                <a:gd name="T3" fmla="*/ 0 h 146"/>
                <a:gd name="T4" fmla="*/ 22 w 81"/>
                <a:gd name="T5" fmla="*/ 3 h 146"/>
                <a:gd name="T6" fmla="*/ 37 w 81"/>
                <a:gd name="T7" fmla="*/ 23 h 146"/>
                <a:gd name="T8" fmla="*/ 48 w 81"/>
                <a:gd name="T9" fmla="*/ 45 h 146"/>
                <a:gd name="T10" fmla="*/ 59 w 81"/>
                <a:gd name="T11" fmla="*/ 67 h 146"/>
                <a:gd name="T12" fmla="*/ 71 w 81"/>
                <a:gd name="T13" fmla="*/ 89 h 146"/>
                <a:gd name="T14" fmla="*/ 77 w 81"/>
                <a:gd name="T15" fmla="*/ 113 h 146"/>
                <a:gd name="T16" fmla="*/ 81 w 81"/>
                <a:gd name="T17" fmla="*/ 138 h 146"/>
                <a:gd name="T18" fmla="*/ 80 w 81"/>
                <a:gd name="T19" fmla="*/ 140 h 146"/>
                <a:gd name="T20" fmla="*/ 78 w 81"/>
                <a:gd name="T21" fmla="*/ 143 h 146"/>
                <a:gd name="T22" fmla="*/ 76 w 81"/>
                <a:gd name="T23" fmla="*/ 144 h 146"/>
                <a:gd name="T24" fmla="*/ 72 w 81"/>
                <a:gd name="T25" fmla="*/ 146 h 146"/>
                <a:gd name="T26" fmla="*/ 69 w 81"/>
                <a:gd name="T27" fmla="*/ 144 h 146"/>
                <a:gd name="T28" fmla="*/ 67 w 81"/>
                <a:gd name="T29" fmla="*/ 143 h 146"/>
                <a:gd name="T30" fmla="*/ 48 w 81"/>
                <a:gd name="T31" fmla="*/ 123 h 146"/>
                <a:gd name="T32" fmla="*/ 34 w 81"/>
                <a:gd name="T33" fmla="*/ 101 h 146"/>
                <a:gd name="T34" fmla="*/ 20 w 81"/>
                <a:gd name="T35" fmla="*/ 77 h 146"/>
                <a:gd name="T36" fmla="*/ 12 w 81"/>
                <a:gd name="T37" fmla="*/ 62 h 146"/>
                <a:gd name="T38" fmla="*/ 4 w 81"/>
                <a:gd name="T39" fmla="*/ 45 h 146"/>
                <a:gd name="T40" fmla="*/ 0 w 81"/>
                <a:gd name="T41" fmla="*/ 28 h 146"/>
                <a:gd name="T42" fmla="*/ 0 w 81"/>
                <a:gd name="T43" fmla="*/ 9 h 146"/>
                <a:gd name="T44" fmla="*/ 2 w 81"/>
                <a:gd name="T45" fmla="*/ 3 h 146"/>
                <a:gd name="T46" fmla="*/ 9 w 81"/>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6">
                  <a:moveTo>
                    <a:pt x="9" y="0"/>
                  </a:moveTo>
                  <a:lnTo>
                    <a:pt x="16" y="0"/>
                  </a:lnTo>
                  <a:lnTo>
                    <a:pt x="22" y="3"/>
                  </a:lnTo>
                  <a:lnTo>
                    <a:pt x="37" y="23"/>
                  </a:lnTo>
                  <a:lnTo>
                    <a:pt x="48" y="45"/>
                  </a:lnTo>
                  <a:lnTo>
                    <a:pt x="59" y="67"/>
                  </a:lnTo>
                  <a:lnTo>
                    <a:pt x="71" y="89"/>
                  </a:lnTo>
                  <a:lnTo>
                    <a:pt x="77" y="113"/>
                  </a:lnTo>
                  <a:lnTo>
                    <a:pt x="81" y="138"/>
                  </a:lnTo>
                  <a:lnTo>
                    <a:pt x="80" y="140"/>
                  </a:lnTo>
                  <a:lnTo>
                    <a:pt x="78" y="143"/>
                  </a:lnTo>
                  <a:lnTo>
                    <a:pt x="76" y="144"/>
                  </a:lnTo>
                  <a:lnTo>
                    <a:pt x="72" y="146"/>
                  </a:lnTo>
                  <a:lnTo>
                    <a:pt x="69" y="144"/>
                  </a:lnTo>
                  <a:lnTo>
                    <a:pt x="67" y="143"/>
                  </a:lnTo>
                  <a:lnTo>
                    <a:pt x="48" y="123"/>
                  </a:lnTo>
                  <a:lnTo>
                    <a:pt x="34" y="101"/>
                  </a:lnTo>
                  <a:lnTo>
                    <a:pt x="20" y="77"/>
                  </a:lnTo>
                  <a:lnTo>
                    <a:pt x="12" y="62"/>
                  </a:lnTo>
                  <a:lnTo>
                    <a:pt x="4" y="45"/>
                  </a:lnTo>
                  <a:lnTo>
                    <a:pt x="0" y="28"/>
                  </a:lnTo>
                  <a:lnTo>
                    <a:pt x="0" y="9"/>
                  </a:lnTo>
                  <a:lnTo>
                    <a:pt x="2"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0" name="Freeform 18"/>
            <p:cNvSpPr/>
            <p:nvPr/>
          </p:nvSpPr>
          <p:spPr bwMode="auto">
            <a:xfrm>
              <a:off x="3826243" y="4152704"/>
              <a:ext cx="82750" cy="177171"/>
            </a:xfrm>
            <a:custGeom>
              <a:avLst/>
              <a:gdLst>
                <a:gd name="T0" fmla="*/ 73 w 78"/>
                <a:gd name="T1" fmla="*/ 0 h 167"/>
                <a:gd name="T2" fmla="*/ 76 w 78"/>
                <a:gd name="T3" fmla="*/ 1 h 167"/>
                <a:gd name="T4" fmla="*/ 77 w 78"/>
                <a:gd name="T5" fmla="*/ 4 h 167"/>
                <a:gd name="T6" fmla="*/ 78 w 78"/>
                <a:gd name="T7" fmla="*/ 6 h 167"/>
                <a:gd name="T8" fmla="*/ 77 w 78"/>
                <a:gd name="T9" fmla="*/ 22 h 167"/>
                <a:gd name="T10" fmla="*/ 73 w 78"/>
                <a:gd name="T11" fmla="*/ 38 h 167"/>
                <a:gd name="T12" fmla="*/ 68 w 78"/>
                <a:gd name="T13" fmla="*/ 54 h 167"/>
                <a:gd name="T14" fmla="*/ 51 w 78"/>
                <a:gd name="T15" fmla="*/ 98 h 167"/>
                <a:gd name="T16" fmla="*/ 34 w 78"/>
                <a:gd name="T17" fmla="*/ 139 h 167"/>
                <a:gd name="T18" fmla="*/ 30 w 78"/>
                <a:gd name="T19" fmla="*/ 148 h 167"/>
                <a:gd name="T20" fmla="*/ 25 w 78"/>
                <a:gd name="T21" fmla="*/ 158 h 167"/>
                <a:gd name="T22" fmla="*/ 18 w 78"/>
                <a:gd name="T23" fmla="*/ 166 h 167"/>
                <a:gd name="T24" fmla="*/ 14 w 78"/>
                <a:gd name="T25" fmla="*/ 167 h 167"/>
                <a:gd name="T26" fmla="*/ 12 w 78"/>
                <a:gd name="T27" fmla="*/ 167 h 167"/>
                <a:gd name="T28" fmla="*/ 8 w 78"/>
                <a:gd name="T29" fmla="*/ 166 h 167"/>
                <a:gd name="T30" fmla="*/ 2 w 78"/>
                <a:gd name="T31" fmla="*/ 157 h 167"/>
                <a:gd name="T32" fmla="*/ 0 w 78"/>
                <a:gd name="T33" fmla="*/ 147 h 167"/>
                <a:gd name="T34" fmla="*/ 1 w 78"/>
                <a:gd name="T35" fmla="*/ 135 h 167"/>
                <a:gd name="T36" fmla="*/ 4 w 78"/>
                <a:gd name="T37" fmla="*/ 122 h 167"/>
                <a:gd name="T38" fmla="*/ 8 w 78"/>
                <a:gd name="T39" fmla="*/ 110 h 167"/>
                <a:gd name="T40" fmla="*/ 13 w 78"/>
                <a:gd name="T41" fmla="*/ 98 h 167"/>
                <a:gd name="T42" fmla="*/ 15 w 78"/>
                <a:gd name="T43" fmla="*/ 89 h 167"/>
                <a:gd name="T44" fmla="*/ 26 w 78"/>
                <a:gd name="T45" fmla="*/ 61 h 167"/>
                <a:gd name="T46" fmla="*/ 39 w 78"/>
                <a:gd name="T47" fmla="*/ 35 h 167"/>
                <a:gd name="T48" fmla="*/ 47 w 78"/>
                <a:gd name="T49" fmla="*/ 22 h 167"/>
                <a:gd name="T50" fmla="*/ 57 w 78"/>
                <a:gd name="T51" fmla="*/ 10 h 167"/>
                <a:gd name="T52" fmla="*/ 69 w 78"/>
                <a:gd name="T53" fmla="*/ 1 h 167"/>
                <a:gd name="T54" fmla="*/ 73 w 78"/>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67">
                  <a:moveTo>
                    <a:pt x="73" y="0"/>
                  </a:moveTo>
                  <a:lnTo>
                    <a:pt x="76" y="1"/>
                  </a:lnTo>
                  <a:lnTo>
                    <a:pt x="77" y="4"/>
                  </a:lnTo>
                  <a:lnTo>
                    <a:pt x="78" y="6"/>
                  </a:lnTo>
                  <a:lnTo>
                    <a:pt x="77" y="22"/>
                  </a:lnTo>
                  <a:lnTo>
                    <a:pt x="73" y="38"/>
                  </a:lnTo>
                  <a:lnTo>
                    <a:pt x="68" y="54"/>
                  </a:lnTo>
                  <a:lnTo>
                    <a:pt x="51" y="98"/>
                  </a:lnTo>
                  <a:lnTo>
                    <a:pt x="34" y="139"/>
                  </a:lnTo>
                  <a:lnTo>
                    <a:pt x="30" y="148"/>
                  </a:lnTo>
                  <a:lnTo>
                    <a:pt x="25" y="158"/>
                  </a:lnTo>
                  <a:lnTo>
                    <a:pt x="18" y="166"/>
                  </a:lnTo>
                  <a:lnTo>
                    <a:pt x="14" y="167"/>
                  </a:lnTo>
                  <a:lnTo>
                    <a:pt x="12" y="167"/>
                  </a:lnTo>
                  <a:lnTo>
                    <a:pt x="8" y="166"/>
                  </a:lnTo>
                  <a:lnTo>
                    <a:pt x="2" y="157"/>
                  </a:lnTo>
                  <a:lnTo>
                    <a:pt x="0" y="147"/>
                  </a:lnTo>
                  <a:lnTo>
                    <a:pt x="1" y="135"/>
                  </a:lnTo>
                  <a:lnTo>
                    <a:pt x="4" y="122"/>
                  </a:lnTo>
                  <a:lnTo>
                    <a:pt x="8" y="110"/>
                  </a:lnTo>
                  <a:lnTo>
                    <a:pt x="13" y="98"/>
                  </a:lnTo>
                  <a:lnTo>
                    <a:pt x="15" y="89"/>
                  </a:lnTo>
                  <a:lnTo>
                    <a:pt x="26" y="61"/>
                  </a:lnTo>
                  <a:lnTo>
                    <a:pt x="39" y="35"/>
                  </a:lnTo>
                  <a:lnTo>
                    <a:pt x="47" y="22"/>
                  </a:lnTo>
                  <a:lnTo>
                    <a:pt x="57" y="10"/>
                  </a:lnTo>
                  <a:lnTo>
                    <a:pt x="69" y="1"/>
                  </a:lnTo>
                  <a:lnTo>
                    <a:pt x="7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1" name="Freeform 19"/>
            <p:cNvSpPr>
              <a:spLocks noEditPoints="1"/>
            </p:cNvSpPr>
            <p:nvPr/>
          </p:nvSpPr>
          <p:spPr bwMode="auto">
            <a:xfrm>
              <a:off x="3951430" y="4246064"/>
              <a:ext cx="105029" cy="138978"/>
            </a:xfrm>
            <a:custGeom>
              <a:avLst/>
              <a:gdLst>
                <a:gd name="T0" fmla="*/ 20 w 99"/>
                <a:gd name="T1" fmla="*/ 128 h 131"/>
                <a:gd name="T2" fmla="*/ 19 w 99"/>
                <a:gd name="T3" fmla="*/ 129 h 131"/>
                <a:gd name="T4" fmla="*/ 19 w 99"/>
                <a:gd name="T5" fmla="*/ 129 h 131"/>
                <a:gd name="T6" fmla="*/ 20 w 99"/>
                <a:gd name="T7" fmla="*/ 128 h 131"/>
                <a:gd name="T8" fmla="*/ 20 w 99"/>
                <a:gd name="T9" fmla="*/ 128 h 131"/>
                <a:gd name="T10" fmla="*/ 20 w 99"/>
                <a:gd name="T11" fmla="*/ 128 h 131"/>
                <a:gd name="T12" fmla="*/ 87 w 99"/>
                <a:gd name="T13" fmla="*/ 0 h 131"/>
                <a:gd name="T14" fmla="*/ 91 w 99"/>
                <a:gd name="T15" fmla="*/ 1 h 131"/>
                <a:gd name="T16" fmla="*/ 94 w 99"/>
                <a:gd name="T17" fmla="*/ 2 h 131"/>
                <a:gd name="T18" fmla="*/ 98 w 99"/>
                <a:gd name="T19" fmla="*/ 5 h 131"/>
                <a:gd name="T20" fmla="*/ 99 w 99"/>
                <a:gd name="T21" fmla="*/ 7 h 131"/>
                <a:gd name="T22" fmla="*/ 99 w 99"/>
                <a:gd name="T23" fmla="*/ 11 h 131"/>
                <a:gd name="T24" fmla="*/ 99 w 99"/>
                <a:gd name="T25" fmla="*/ 15 h 131"/>
                <a:gd name="T26" fmla="*/ 87 w 99"/>
                <a:gd name="T27" fmla="*/ 38 h 131"/>
                <a:gd name="T28" fmla="*/ 73 w 99"/>
                <a:gd name="T29" fmla="*/ 57 h 131"/>
                <a:gd name="T30" fmla="*/ 56 w 99"/>
                <a:gd name="T31" fmla="*/ 77 h 131"/>
                <a:gd name="T32" fmla="*/ 34 w 99"/>
                <a:gd name="T33" fmla="*/ 108 h 131"/>
                <a:gd name="T34" fmla="*/ 26 w 99"/>
                <a:gd name="T35" fmla="*/ 120 h 131"/>
                <a:gd name="T36" fmla="*/ 23 w 99"/>
                <a:gd name="T37" fmla="*/ 124 h 131"/>
                <a:gd name="T38" fmla="*/ 23 w 99"/>
                <a:gd name="T39" fmla="*/ 125 h 131"/>
                <a:gd name="T40" fmla="*/ 22 w 99"/>
                <a:gd name="T41" fmla="*/ 125 h 131"/>
                <a:gd name="T42" fmla="*/ 22 w 99"/>
                <a:gd name="T43" fmla="*/ 127 h 131"/>
                <a:gd name="T44" fmla="*/ 20 w 99"/>
                <a:gd name="T45" fmla="*/ 128 h 131"/>
                <a:gd name="T46" fmla="*/ 18 w 99"/>
                <a:gd name="T47" fmla="*/ 129 h 131"/>
                <a:gd name="T48" fmla="*/ 15 w 99"/>
                <a:gd name="T49" fmla="*/ 131 h 131"/>
                <a:gd name="T50" fmla="*/ 11 w 99"/>
                <a:gd name="T51" fmla="*/ 131 h 131"/>
                <a:gd name="T52" fmla="*/ 9 w 99"/>
                <a:gd name="T53" fmla="*/ 129 h 131"/>
                <a:gd name="T54" fmla="*/ 2 w 99"/>
                <a:gd name="T55" fmla="*/ 124 h 131"/>
                <a:gd name="T56" fmla="*/ 0 w 99"/>
                <a:gd name="T57" fmla="*/ 116 h 131"/>
                <a:gd name="T58" fmla="*/ 0 w 99"/>
                <a:gd name="T59" fmla="*/ 107 h 131"/>
                <a:gd name="T60" fmla="*/ 2 w 99"/>
                <a:gd name="T61" fmla="*/ 96 h 131"/>
                <a:gd name="T62" fmla="*/ 7 w 99"/>
                <a:gd name="T63" fmla="*/ 86 h 131"/>
                <a:gd name="T64" fmla="*/ 13 w 99"/>
                <a:gd name="T65" fmla="*/ 76 h 131"/>
                <a:gd name="T66" fmla="*/ 17 w 99"/>
                <a:gd name="T67" fmla="*/ 68 h 131"/>
                <a:gd name="T68" fmla="*/ 20 w 99"/>
                <a:gd name="T69" fmla="*/ 62 h 131"/>
                <a:gd name="T70" fmla="*/ 34 w 99"/>
                <a:gd name="T71" fmla="*/ 44 h 131"/>
                <a:gd name="T72" fmla="*/ 47 w 99"/>
                <a:gd name="T73" fmla="*/ 27 h 131"/>
                <a:gd name="T74" fmla="*/ 62 w 99"/>
                <a:gd name="T75" fmla="*/ 11 h 131"/>
                <a:gd name="T76" fmla="*/ 79 w 99"/>
                <a:gd name="T77" fmla="*/ 1 h 131"/>
                <a:gd name="T78" fmla="*/ 83 w 99"/>
                <a:gd name="T79" fmla="*/ 0 h 131"/>
                <a:gd name="T80" fmla="*/ 87 w 99"/>
                <a:gd name="T8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31">
                  <a:moveTo>
                    <a:pt x="20" y="128"/>
                  </a:moveTo>
                  <a:lnTo>
                    <a:pt x="19" y="129"/>
                  </a:lnTo>
                  <a:lnTo>
                    <a:pt x="19" y="129"/>
                  </a:lnTo>
                  <a:lnTo>
                    <a:pt x="20" y="128"/>
                  </a:lnTo>
                  <a:lnTo>
                    <a:pt x="20" y="128"/>
                  </a:lnTo>
                  <a:lnTo>
                    <a:pt x="20" y="128"/>
                  </a:lnTo>
                  <a:close/>
                  <a:moveTo>
                    <a:pt x="87" y="0"/>
                  </a:moveTo>
                  <a:lnTo>
                    <a:pt x="91" y="1"/>
                  </a:lnTo>
                  <a:lnTo>
                    <a:pt x="94" y="2"/>
                  </a:lnTo>
                  <a:lnTo>
                    <a:pt x="98" y="5"/>
                  </a:lnTo>
                  <a:lnTo>
                    <a:pt x="99" y="7"/>
                  </a:lnTo>
                  <a:lnTo>
                    <a:pt x="99" y="11"/>
                  </a:lnTo>
                  <a:lnTo>
                    <a:pt x="99" y="15"/>
                  </a:lnTo>
                  <a:lnTo>
                    <a:pt x="87" y="38"/>
                  </a:lnTo>
                  <a:lnTo>
                    <a:pt x="73" y="57"/>
                  </a:lnTo>
                  <a:lnTo>
                    <a:pt x="56" y="77"/>
                  </a:lnTo>
                  <a:lnTo>
                    <a:pt x="34" y="108"/>
                  </a:lnTo>
                  <a:lnTo>
                    <a:pt x="26" y="120"/>
                  </a:lnTo>
                  <a:lnTo>
                    <a:pt x="23" y="124"/>
                  </a:lnTo>
                  <a:lnTo>
                    <a:pt x="23" y="125"/>
                  </a:lnTo>
                  <a:lnTo>
                    <a:pt x="22" y="125"/>
                  </a:lnTo>
                  <a:lnTo>
                    <a:pt x="22" y="127"/>
                  </a:lnTo>
                  <a:lnTo>
                    <a:pt x="20" y="128"/>
                  </a:lnTo>
                  <a:lnTo>
                    <a:pt x="18" y="129"/>
                  </a:lnTo>
                  <a:lnTo>
                    <a:pt x="15" y="131"/>
                  </a:lnTo>
                  <a:lnTo>
                    <a:pt x="11" y="131"/>
                  </a:lnTo>
                  <a:lnTo>
                    <a:pt x="9" y="129"/>
                  </a:lnTo>
                  <a:lnTo>
                    <a:pt x="2" y="124"/>
                  </a:lnTo>
                  <a:lnTo>
                    <a:pt x="0" y="116"/>
                  </a:lnTo>
                  <a:lnTo>
                    <a:pt x="0" y="107"/>
                  </a:lnTo>
                  <a:lnTo>
                    <a:pt x="2" y="96"/>
                  </a:lnTo>
                  <a:lnTo>
                    <a:pt x="7" y="86"/>
                  </a:lnTo>
                  <a:lnTo>
                    <a:pt x="13" y="76"/>
                  </a:lnTo>
                  <a:lnTo>
                    <a:pt x="17" y="68"/>
                  </a:lnTo>
                  <a:lnTo>
                    <a:pt x="20" y="62"/>
                  </a:lnTo>
                  <a:lnTo>
                    <a:pt x="34" y="44"/>
                  </a:lnTo>
                  <a:lnTo>
                    <a:pt x="47" y="27"/>
                  </a:lnTo>
                  <a:lnTo>
                    <a:pt x="62" y="11"/>
                  </a:lnTo>
                  <a:lnTo>
                    <a:pt x="79" y="1"/>
                  </a:lnTo>
                  <a:lnTo>
                    <a:pt x="83" y="0"/>
                  </a:lnTo>
                  <a:lnTo>
                    <a:pt x="87"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2" name="Freeform 20"/>
            <p:cNvSpPr/>
            <p:nvPr/>
          </p:nvSpPr>
          <p:spPr bwMode="auto">
            <a:xfrm>
              <a:off x="3695752" y="4084807"/>
              <a:ext cx="44558" cy="204754"/>
            </a:xfrm>
            <a:custGeom>
              <a:avLst/>
              <a:gdLst>
                <a:gd name="T0" fmla="*/ 23 w 42"/>
                <a:gd name="T1" fmla="*/ 0 h 193"/>
                <a:gd name="T2" fmla="*/ 26 w 42"/>
                <a:gd name="T3" fmla="*/ 0 h 193"/>
                <a:gd name="T4" fmla="*/ 28 w 42"/>
                <a:gd name="T5" fmla="*/ 2 h 193"/>
                <a:gd name="T6" fmla="*/ 35 w 42"/>
                <a:gd name="T7" fmla="*/ 17 h 193"/>
                <a:gd name="T8" fmla="*/ 39 w 42"/>
                <a:gd name="T9" fmla="*/ 34 h 193"/>
                <a:gd name="T10" fmla="*/ 40 w 42"/>
                <a:gd name="T11" fmla="*/ 49 h 193"/>
                <a:gd name="T12" fmla="*/ 42 w 42"/>
                <a:gd name="T13" fmla="*/ 78 h 193"/>
                <a:gd name="T14" fmla="*/ 40 w 42"/>
                <a:gd name="T15" fmla="*/ 106 h 193"/>
                <a:gd name="T16" fmla="*/ 38 w 42"/>
                <a:gd name="T17" fmla="*/ 132 h 193"/>
                <a:gd name="T18" fmla="*/ 31 w 42"/>
                <a:gd name="T19" fmla="*/ 158 h 193"/>
                <a:gd name="T20" fmla="*/ 28 w 42"/>
                <a:gd name="T21" fmla="*/ 170 h 193"/>
                <a:gd name="T22" fmla="*/ 25 w 42"/>
                <a:gd name="T23" fmla="*/ 182 h 193"/>
                <a:gd name="T24" fmla="*/ 18 w 42"/>
                <a:gd name="T25" fmla="*/ 191 h 193"/>
                <a:gd name="T26" fmla="*/ 15 w 42"/>
                <a:gd name="T27" fmla="*/ 192 h 193"/>
                <a:gd name="T28" fmla="*/ 13 w 42"/>
                <a:gd name="T29" fmla="*/ 193 h 193"/>
                <a:gd name="T30" fmla="*/ 10 w 42"/>
                <a:gd name="T31" fmla="*/ 192 h 193"/>
                <a:gd name="T32" fmla="*/ 5 w 42"/>
                <a:gd name="T33" fmla="*/ 186 h 193"/>
                <a:gd name="T34" fmla="*/ 1 w 42"/>
                <a:gd name="T35" fmla="*/ 178 h 193"/>
                <a:gd name="T36" fmla="*/ 0 w 42"/>
                <a:gd name="T37" fmla="*/ 169 h 193"/>
                <a:gd name="T38" fmla="*/ 0 w 42"/>
                <a:gd name="T39" fmla="*/ 159 h 193"/>
                <a:gd name="T40" fmla="*/ 4 w 42"/>
                <a:gd name="T41" fmla="*/ 106 h 193"/>
                <a:gd name="T42" fmla="*/ 5 w 42"/>
                <a:gd name="T43" fmla="*/ 78 h 193"/>
                <a:gd name="T44" fmla="*/ 6 w 42"/>
                <a:gd name="T45" fmla="*/ 49 h 193"/>
                <a:gd name="T46" fmla="*/ 8 w 42"/>
                <a:gd name="T47" fmla="*/ 34 h 193"/>
                <a:gd name="T48" fmla="*/ 10 w 42"/>
                <a:gd name="T49" fmla="*/ 17 h 193"/>
                <a:gd name="T50" fmla="*/ 18 w 42"/>
                <a:gd name="T51" fmla="*/ 2 h 193"/>
                <a:gd name="T52" fmla="*/ 19 w 42"/>
                <a:gd name="T53" fmla="*/ 0 h 193"/>
                <a:gd name="T54" fmla="*/ 23 w 42"/>
                <a:gd name="T5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93">
                  <a:moveTo>
                    <a:pt x="23" y="0"/>
                  </a:moveTo>
                  <a:lnTo>
                    <a:pt x="26" y="0"/>
                  </a:lnTo>
                  <a:lnTo>
                    <a:pt x="28" y="2"/>
                  </a:lnTo>
                  <a:lnTo>
                    <a:pt x="35" y="17"/>
                  </a:lnTo>
                  <a:lnTo>
                    <a:pt x="39" y="34"/>
                  </a:lnTo>
                  <a:lnTo>
                    <a:pt x="40" y="49"/>
                  </a:lnTo>
                  <a:lnTo>
                    <a:pt x="42" y="78"/>
                  </a:lnTo>
                  <a:lnTo>
                    <a:pt x="40" y="106"/>
                  </a:lnTo>
                  <a:lnTo>
                    <a:pt x="38" y="132"/>
                  </a:lnTo>
                  <a:lnTo>
                    <a:pt x="31" y="158"/>
                  </a:lnTo>
                  <a:lnTo>
                    <a:pt x="28" y="170"/>
                  </a:lnTo>
                  <a:lnTo>
                    <a:pt x="25" y="182"/>
                  </a:lnTo>
                  <a:lnTo>
                    <a:pt x="18" y="191"/>
                  </a:lnTo>
                  <a:lnTo>
                    <a:pt x="15" y="192"/>
                  </a:lnTo>
                  <a:lnTo>
                    <a:pt x="13" y="193"/>
                  </a:lnTo>
                  <a:lnTo>
                    <a:pt x="10" y="192"/>
                  </a:lnTo>
                  <a:lnTo>
                    <a:pt x="5" y="186"/>
                  </a:lnTo>
                  <a:lnTo>
                    <a:pt x="1" y="178"/>
                  </a:lnTo>
                  <a:lnTo>
                    <a:pt x="0" y="169"/>
                  </a:lnTo>
                  <a:lnTo>
                    <a:pt x="0" y="159"/>
                  </a:lnTo>
                  <a:lnTo>
                    <a:pt x="4" y="106"/>
                  </a:lnTo>
                  <a:lnTo>
                    <a:pt x="5" y="78"/>
                  </a:lnTo>
                  <a:lnTo>
                    <a:pt x="6" y="49"/>
                  </a:lnTo>
                  <a:lnTo>
                    <a:pt x="8" y="34"/>
                  </a:lnTo>
                  <a:lnTo>
                    <a:pt x="10" y="17"/>
                  </a:lnTo>
                  <a:lnTo>
                    <a:pt x="18" y="2"/>
                  </a:lnTo>
                  <a:lnTo>
                    <a:pt x="19" y="0"/>
                  </a:lnTo>
                  <a:lnTo>
                    <a:pt x="2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3" name="Freeform 21"/>
            <p:cNvSpPr/>
            <p:nvPr/>
          </p:nvSpPr>
          <p:spPr bwMode="auto">
            <a:xfrm>
              <a:off x="3522826" y="4158009"/>
              <a:ext cx="62593" cy="153831"/>
            </a:xfrm>
            <a:custGeom>
              <a:avLst/>
              <a:gdLst>
                <a:gd name="T0" fmla="*/ 11 w 59"/>
                <a:gd name="T1" fmla="*/ 0 h 145"/>
                <a:gd name="T2" fmla="*/ 13 w 59"/>
                <a:gd name="T3" fmla="*/ 0 h 145"/>
                <a:gd name="T4" fmla="*/ 16 w 59"/>
                <a:gd name="T5" fmla="*/ 1 h 145"/>
                <a:gd name="T6" fmla="*/ 28 w 59"/>
                <a:gd name="T7" fmla="*/ 13 h 145"/>
                <a:gd name="T8" fmla="*/ 36 w 59"/>
                <a:gd name="T9" fmla="*/ 29 h 145"/>
                <a:gd name="T10" fmla="*/ 41 w 59"/>
                <a:gd name="T11" fmla="*/ 45 h 145"/>
                <a:gd name="T12" fmla="*/ 46 w 59"/>
                <a:gd name="T13" fmla="*/ 62 h 145"/>
                <a:gd name="T14" fmla="*/ 49 w 59"/>
                <a:gd name="T15" fmla="*/ 77 h 145"/>
                <a:gd name="T16" fmla="*/ 53 w 59"/>
                <a:gd name="T17" fmla="*/ 87 h 145"/>
                <a:gd name="T18" fmla="*/ 55 w 59"/>
                <a:gd name="T19" fmla="*/ 98 h 145"/>
                <a:gd name="T20" fmla="*/ 58 w 59"/>
                <a:gd name="T21" fmla="*/ 111 h 145"/>
                <a:gd name="T22" fmla="*/ 59 w 59"/>
                <a:gd name="T23" fmla="*/ 124 h 145"/>
                <a:gd name="T24" fmla="*/ 58 w 59"/>
                <a:gd name="T25" fmla="*/ 136 h 145"/>
                <a:gd name="T26" fmla="*/ 51 w 59"/>
                <a:gd name="T27" fmla="*/ 144 h 145"/>
                <a:gd name="T28" fmla="*/ 49 w 59"/>
                <a:gd name="T29" fmla="*/ 145 h 145"/>
                <a:gd name="T30" fmla="*/ 49 w 59"/>
                <a:gd name="T31" fmla="*/ 145 h 145"/>
                <a:gd name="T32" fmla="*/ 49 w 59"/>
                <a:gd name="T33" fmla="*/ 145 h 145"/>
                <a:gd name="T34" fmla="*/ 47 w 59"/>
                <a:gd name="T35" fmla="*/ 145 h 145"/>
                <a:gd name="T36" fmla="*/ 47 w 59"/>
                <a:gd name="T37" fmla="*/ 145 h 145"/>
                <a:gd name="T38" fmla="*/ 47 w 59"/>
                <a:gd name="T39" fmla="*/ 145 h 145"/>
                <a:gd name="T40" fmla="*/ 40 w 59"/>
                <a:gd name="T41" fmla="*/ 142 h 145"/>
                <a:gd name="T42" fmla="*/ 32 w 59"/>
                <a:gd name="T43" fmla="*/ 134 h 145"/>
                <a:gd name="T44" fmla="*/ 25 w 59"/>
                <a:gd name="T45" fmla="*/ 122 h 145"/>
                <a:gd name="T46" fmla="*/ 20 w 59"/>
                <a:gd name="T47" fmla="*/ 109 h 145"/>
                <a:gd name="T48" fmla="*/ 16 w 59"/>
                <a:gd name="T49" fmla="*/ 97 h 145"/>
                <a:gd name="T50" fmla="*/ 12 w 59"/>
                <a:gd name="T51" fmla="*/ 87 h 145"/>
                <a:gd name="T52" fmla="*/ 7 w 59"/>
                <a:gd name="T53" fmla="*/ 67 h 145"/>
                <a:gd name="T54" fmla="*/ 2 w 59"/>
                <a:gd name="T55" fmla="*/ 46 h 145"/>
                <a:gd name="T56" fmla="*/ 0 w 59"/>
                <a:gd name="T57" fmla="*/ 26 h 145"/>
                <a:gd name="T58" fmla="*/ 4 w 59"/>
                <a:gd name="T59" fmla="*/ 5 h 145"/>
                <a:gd name="T60" fmla="*/ 6 w 59"/>
                <a:gd name="T61" fmla="*/ 3 h 145"/>
                <a:gd name="T62" fmla="*/ 8 w 59"/>
                <a:gd name="T63" fmla="*/ 0 h 145"/>
                <a:gd name="T64" fmla="*/ 11 w 59"/>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145">
                  <a:moveTo>
                    <a:pt x="11" y="0"/>
                  </a:moveTo>
                  <a:lnTo>
                    <a:pt x="13" y="0"/>
                  </a:lnTo>
                  <a:lnTo>
                    <a:pt x="16" y="1"/>
                  </a:lnTo>
                  <a:lnTo>
                    <a:pt x="28" y="13"/>
                  </a:lnTo>
                  <a:lnTo>
                    <a:pt x="36" y="29"/>
                  </a:lnTo>
                  <a:lnTo>
                    <a:pt x="41" y="45"/>
                  </a:lnTo>
                  <a:lnTo>
                    <a:pt x="46" y="62"/>
                  </a:lnTo>
                  <a:lnTo>
                    <a:pt x="49" y="77"/>
                  </a:lnTo>
                  <a:lnTo>
                    <a:pt x="53" y="87"/>
                  </a:lnTo>
                  <a:lnTo>
                    <a:pt x="55" y="98"/>
                  </a:lnTo>
                  <a:lnTo>
                    <a:pt x="58" y="111"/>
                  </a:lnTo>
                  <a:lnTo>
                    <a:pt x="59" y="124"/>
                  </a:lnTo>
                  <a:lnTo>
                    <a:pt x="58" y="136"/>
                  </a:lnTo>
                  <a:lnTo>
                    <a:pt x="51" y="144"/>
                  </a:lnTo>
                  <a:lnTo>
                    <a:pt x="49" y="145"/>
                  </a:lnTo>
                  <a:lnTo>
                    <a:pt x="49" y="145"/>
                  </a:lnTo>
                  <a:lnTo>
                    <a:pt x="49" y="145"/>
                  </a:lnTo>
                  <a:lnTo>
                    <a:pt x="47" y="145"/>
                  </a:lnTo>
                  <a:lnTo>
                    <a:pt x="47" y="145"/>
                  </a:lnTo>
                  <a:lnTo>
                    <a:pt x="47" y="145"/>
                  </a:lnTo>
                  <a:lnTo>
                    <a:pt x="40" y="142"/>
                  </a:lnTo>
                  <a:lnTo>
                    <a:pt x="32" y="134"/>
                  </a:lnTo>
                  <a:lnTo>
                    <a:pt x="25" y="122"/>
                  </a:lnTo>
                  <a:lnTo>
                    <a:pt x="20" y="109"/>
                  </a:lnTo>
                  <a:lnTo>
                    <a:pt x="16" y="97"/>
                  </a:lnTo>
                  <a:lnTo>
                    <a:pt x="12" y="87"/>
                  </a:lnTo>
                  <a:lnTo>
                    <a:pt x="7" y="67"/>
                  </a:lnTo>
                  <a:lnTo>
                    <a:pt x="2" y="46"/>
                  </a:lnTo>
                  <a:lnTo>
                    <a:pt x="0" y="26"/>
                  </a:lnTo>
                  <a:lnTo>
                    <a:pt x="4" y="5"/>
                  </a:lnTo>
                  <a:lnTo>
                    <a:pt x="6" y="3"/>
                  </a:lnTo>
                  <a:lnTo>
                    <a:pt x="8" y="0"/>
                  </a:lnTo>
                  <a:lnTo>
                    <a:pt x="11"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4" name="Freeform 22"/>
            <p:cNvSpPr/>
            <p:nvPr/>
          </p:nvSpPr>
          <p:spPr bwMode="auto">
            <a:xfrm>
              <a:off x="3349899" y="4746808"/>
              <a:ext cx="86994" cy="251434"/>
            </a:xfrm>
            <a:custGeom>
              <a:avLst/>
              <a:gdLst>
                <a:gd name="T0" fmla="*/ 23 w 82"/>
                <a:gd name="T1" fmla="*/ 0 h 237"/>
                <a:gd name="T2" fmla="*/ 26 w 82"/>
                <a:gd name="T3" fmla="*/ 0 h 237"/>
                <a:gd name="T4" fmla="*/ 29 w 82"/>
                <a:gd name="T5" fmla="*/ 1 h 237"/>
                <a:gd name="T6" fmla="*/ 31 w 82"/>
                <a:gd name="T7" fmla="*/ 4 h 237"/>
                <a:gd name="T8" fmla="*/ 31 w 82"/>
                <a:gd name="T9" fmla="*/ 8 h 237"/>
                <a:gd name="T10" fmla="*/ 35 w 82"/>
                <a:gd name="T11" fmla="*/ 43 h 237"/>
                <a:gd name="T12" fmla="*/ 39 w 82"/>
                <a:gd name="T13" fmla="*/ 77 h 237"/>
                <a:gd name="T14" fmla="*/ 44 w 82"/>
                <a:gd name="T15" fmla="*/ 110 h 237"/>
                <a:gd name="T16" fmla="*/ 52 w 82"/>
                <a:gd name="T17" fmla="*/ 142 h 237"/>
                <a:gd name="T18" fmla="*/ 63 w 82"/>
                <a:gd name="T19" fmla="*/ 168 h 237"/>
                <a:gd name="T20" fmla="*/ 73 w 82"/>
                <a:gd name="T21" fmla="*/ 195 h 237"/>
                <a:gd name="T22" fmla="*/ 82 w 82"/>
                <a:gd name="T23" fmla="*/ 221 h 237"/>
                <a:gd name="T24" fmla="*/ 82 w 82"/>
                <a:gd name="T25" fmla="*/ 229 h 237"/>
                <a:gd name="T26" fmla="*/ 78 w 82"/>
                <a:gd name="T27" fmla="*/ 235 h 237"/>
                <a:gd name="T28" fmla="*/ 73 w 82"/>
                <a:gd name="T29" fmla="*/ 237 h 237"/>
                <a:gd name="T30" fmla="*/ 66 w 82"/>
                <a:gd name="T31" fmla="*/ 237 h 237"/>
                <a:gd name="T32" fmla="*/ 60 w 82"/>
                <a:gd name="T33" fmla="*/ 233 h 237"/>
                <a:gd name="T34" fmla="*/ 40 w 82"/>
                <a:gd name="T35" fmla="*/ 204 h 237"/>
                <a:gd name="T36" fmla="*/ 25 w 82"/>
                <a:gd name="T37" fmla="*/ 173 h 237"/>
                <a:gd name="T38" fmla="*/ 13 w 82"/>
                <a:gd name="T39" fmla="*/ 140 h 237"/>
                <a:gd name="T40" fmla="*/ 5 w 82"/>
                <a:gd name="T41" fmla="*/ 108 h 237"/>
                <a:gd name="T42" fmla="*/ 0 w 82"/>
                <a:gd name="T43" fmla="*/ 75 h 237"/>
                <a:gd name="T44" fmla="*/ 0 w 82"/>
                <a:gd name="T45" fmla="*/ 49 h 237"/>
                <a:gd name="T46" fmla="*/ 5 w 82"/>
                <a:gd name="T47" fmla="*/ 25 h 237"/>
                <a:gd name="T48" fmla="*/ 17 w 82"/>
                <a:gd name="T49" fmla="*/ 3 h 237"/>
                <a:gd name="T50" fmla="*/ 19 w 82"/>
                <a:gd name="T51" fmla="*/ 0 h 237"/>
                <a:gd name="T52" fmla="*/ 23 w 82"/>
                <a:gd name="T5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237">
                  <a:moveTo>
                    <a:pt x="23" y="0"/>
                  </a:moveTo>
                  <a:lnTo>
                    <a:pt x="26" y="0"/>
                  </a:lnTo>
                  <a:lnTo>
                    <a:pt x="29" y="1"/>
                  </a:lnTo>
                  <a:lnTo>
                    <a:pt x="31" y="4"/>
                  </a:lnTo>
                  <a:lnTo>
                    <a:pt x="31" y="8"/>
                  </a:lnTo>
                  <a:lnTo>
                    <a:pt x="35" y="43"/>
                  </a:lnTo>
                  <a:lnTo>
                    <a:pt x="39" y="77"/>
                  </a:lnTo>
                  <a:lnTo>
                    <a:pt x="44" y="110"/>
                  </a:lnTo>
                  <a:lnTo>
                    <a:pt x="52" y="142"/>
                  </a:lnTo>
                  <a:lnTo>
                    <a:pt x="63" y="168"/>
                  </a:lnTo>
                  <a:lnTo>
                    <a:pt x="73" y="195"/>
                  </a:lnTo>
                  <a:lnTo>
                    <a:pt x="82" y="221"/>
                  </a:lnTo>
                  <a:lnTo>
                    <a:pt x="82" y="229"/>
                  </a:lnTo>
                  <a:lnTo>
                    <a:pt x="78" y="235"/>
                  </a:lnTo>
                  <a:lnTo>
                    <a:pt x="73" y="237"/>
                  </a:lnTo>
                  <a:lnTo>
                    <a:pt x="66" y="237"/>
                  </a:lnTo>
                  <a:lnTo>
                    <a:pt x="60" y="233"/>
                  </a:lnTo>
                  <a:lnTo>
                    <a:pt x="40" y="204"/>
                  </a:lnTo>
                  <a:lnTo>
                    <a:pt x="25" y="173"/>
                  </a:lnTo>
                  <a:lnTo>
                    <a:pt x="13" y="140"/>
                  </a:lnTo>
                  <a:lnTo>
                    <a:pt x="5" y="108"/>
                  </a:lnTo>
                  <a:lnTo>
                    <a:pt x="0" y="75"/>
                  </a:lnTo>
                  <a:lnTo>
                    <a:pt x="0" y="49"/>
                  </a:lnTo>
                  <a:lnTo>
                    <a:pt x="5" y="25"/>
                  </a:lnTo>
                  <a:lnTo>
                    <a:pt x="17" y="3"/>
                  </a:lnTo>
                  <a:lnTo>
                    <a:pt x="19" y="0"/>
                  </a:lnTo>
                  <a:lnTo>
                    <a:pt x="23"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5" name="Freeform 23"/>
            <p:cNvSpPr/>
            <p:nvPr/>
          </p:nvSpPr>
          <p:spPr bwMode="auto">
            <a:xfrm>
              <a:off x="3364752" y="4660876"/>
              <a:ext cx="41375" cy="39254"/>
            </a:xfrm>
            <a:custGeom>
              <a:avLst/>
              <a:gdLst>
                <a:gd name="T0" fmla="*/ 17 w 39"/>
                <a:gd name="T1" fmla="*/ 0 h 37"/>
                <a:gd name="T2" fmla="*/ 22 w 39"/>
                <a:gd name="T3" fmla="*/ 1 h 37"/>
                <a:gd name="T4" fmla="*/ 22 w 39"/>
                <a:gd name="T5" fmla="*/ 1 h 37"/>
                <a:gd name="T6" fmla="*/ 22 w 39"/>
                <a:gd name="T7" fmla="*/ 1 h 37"/>
                <a:gd name="T8" fmla="*/ 28 w 39"/>
                <a:gd name="T9" fmla="*/ 1 h 37"/>
                <a:gd name="T10" fmla="*/ 32 w 39"/>
                <a:gd name="T11" fmla="*/ 4 h 37"/>
                <a:gd name="T12" fmla="*/ 35 w 39"/>
                <a:gd name="T13" fmla="*/ 7 h 37"/>
                <a:gd name="T14" fmla="*/ 37 w 39"/>
                <a:gd name="T15" fmla="*/ 10 h 37"/>
                <a:gd name="T16" fmla="*/ 39 w 39"/>
                <a:gd name="T17" fmla="*/ 14 h 37"/>
                <a:gd name="T18" fmla="*/ 39 w 39"/>
                <a:gd name="T19" fmla="*/ 20 h 37"/>
                <a:gd name="T20" fmla="*/ 38 w 39"/>
                <a:gd name="T21" fmla="*/ 24 h 37"/>
                <a:gd name="T22" fmla="*/ 37 w 39"/>
                <a:gd name="T23" fmla="*/ 28 h 37"/>
                <a:gd name="T24" fmla="*/ 33 w 39"/>
                <a:gd name="T25" fmla="*/ 31 h 37"/>
                <a:gd name="T26" fmla="*/ 29 w 39"/>
                <a:gd name="T27" fmla="*/ 34 h 37"/>
                <a:gd name="T28" fmla="*/ 24 w 39"/>
                <a:gd name="T29" fmla="*/ 35 h 37"/>
                <a:gd name="T30" fmla="*/ 18 w 39"/>
                <a:gd name="T31" fmla="*/ 37 h 37"/>
                <a:gd name="T32" fmla="*/ 13 w 39"/>
                <a:gd name="T33" fmla="*/ 35 h 37"/>
                <a:gd name="T34" fmla="*/ 9 w 39"/>
                <a:gd name="T35" fmla="*/ 34 h 37"/>
                <a:gd name="T36" fmla="*/ 5 w 39"/>
                <a:gd name="T37" fmla="*/ 30 h 37"/>
                <a:gd name="T38" fmla="*/ 1 w 39"/>
                <a:gd name="T39" fmla="*/ 26 h 37"/>
                <a:gd name="T40" fmla="*/ 1 w 39"/>
                <a:gd name="T41" fmla="*/ 26 h 37"/>
                <a:gd name="T42" fmla="*/ 1 w 39"/>
                <a:gd name="T43" fmla="*/ 25 h 37"/>
                <a:gd name="T44" fmla="*/ 0 w 39"/>
                <a:gd name="T45" fmla="*/ 21 h 37"/>
                <a:gd name="T46" fmla="*/ 0 w 39"/>
                <a:gd name="T47" fmla="*/ 17 h 37"/>
                <a:gd name="T48" fmla="*/ 0 w 39"/>
                <a:gd name="T49" fmla="*/ 12 h 37"/>
                <a:gd name="T50" fmla="*/ 3 w 39"/>
                <a:gd name="T51" fmla="*/ 8 h 37"/>
                <a:gd name="T52" fmla="*/ 5 w 39"/>
                <a:gd name="T53" fmla="*/ 5 h 37"/>
                <a:gd name="T54" fmla="*/ 7 w 39"/>
                <a:gd name="T55" fmla="*/ 4 h 37"/>
                <a:gd name="T56" fmla="*/ 9 w 39"/>
                <a:gd name="T57" fmla="*/ 3 h 37"/>
                <a:gd name="T58" fmla="*/ 13 w 39"/>
                <a:gd name="T59" fmla="*/ 1 h 37"/>
                <a:gd name="T60" fmla="*/ 17 w 39"/>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17" y="0"/>
                  </a:moveTo>
                  <a:lnTo>
                    <a:pt x="22" y="1"/>
                  </a:lnTo>
                  <a:lnTo>
                    <a:pt x="22" y="1"/>
                  </a:lnTo>
                  <a:lnTo>
                    <a:pt x="22" y="1"/>
                  </a:lnTo>
                  <a:lnTo>
                    <a:pt x="28" y="1"/>
                  </a:lnTo>
                  <a:lnTo>
                    <a:pt x="32" y="4"/>
                  </a:lnTo>
                  <a:lnTo>
                    <a:pt x="35" y="7"/>
                  </a:lnTo>
                  <a:lnTo>
                    <a:pt x="37" y="10"/>
                  </a:lnTo>
                  <a:lnTo>
                    <a:pt x="39" y="14"/>
                  </a:lnTo>
                  <a:lnTo>
                    <a:pt x="39" y="20"/>
                  </a:lnTo>
                  <a:lnTo>
                    <a:pt x="38" y="24"/>
                  </a:lnTo>
                  <a:lnTo>
                    <a:pt x="37" y="28"/>
                  </a:lnTo>
                  <a:lnTo>
                    <a:pt x="33" y="31"/>
                  </a:lnTo>
                  <a:lnTo>
                    <a:pt x="29" y="34"/>
                  </a:lnTo>
                  <a:lnTo>
                    <a:pt x="24" y="35"/>
                  </a:lnTo>
                  <a:lnTo>
                    <a:pt x="18" y="37"/>
                  </a:lnTo>
                  <a:lnTo>
                    <a:pt x="13" y="35"/>
                  </a:lnTo>
                  <a:lnTo>
                    <a:pt x="9" y="34"/>
                  </a:lnTo>
                  <a:lnTo>
                    <a:pt x="5" y="30"/>
                  </a:lnTo>
                  <a:lnTo>
                    <a:pt x="1" y="26"/>
                  </a:lnTo>
                  <a:lnTo>
                    <a:pt x="1" y="26"/>
                  </a:lnTo>
                  <a:lnTo>
                    <a:pt x="1" y="25"/>
                  </a:lnTo>
                  <a:lnTo>
                    <a:pt x="0" y="21"/>
                  </a:lnTo>
                  <a:lnTo>
                    <a:pt x="0" y="17"/>
                  </a:lnTo>
                  <a:lnTo>
                    <a:pt x="0" y="12"/>
                  </a:lnTo>
                  <a:lnTo>
                    <a:pt x="3" y="8"/>
                  </a:lnTo>
                  <a:lnTo>
                    <a:pt x="5" y="5"/>
                  </a:lnTo>
                  <a:lnTo>
                    <a:pt x="7" y="4"/>
                  </a:lnTo>
                  <a:lnTo>
                    <a:pt x="9" y="3"/>
                  </a:lnTo>
                  <a:lnTo>
                    <a:pt x="13" y="1"/>
                  </a:lnTo>
                  <a:lnTo>
                    <a:pt x="17"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6" name="Freeform 24"/>
            <p:cNvSpPr/>
            <p:nvPr/>
          </p:nvSpPr>
          <p:spPr bwMode="auto">
            <a:xfrm>
              <a:off x="3992804" y="4812584"/>
              <a:ext cx="60472" cy="164440"/>
            </a:xfrm>
            <a:custGeom>
              <a:avLst/>
              <a:gdLst>
                <a:gd name="T0" fmla="*/ 39 w 57"/>
                <a:gd name="T1" fmla="*/ 0 h 155"/>
                <a:gd name="T2" fmla="*/ 47 w 57"/>
                <a:gd name="T3" fmla="*/ 4 h 155"/>
                <a:gd name="T4" fmla="*/ 53 w 57"/>
                <a:gd name="T5" fmla="*/ 13 h 155"/>
                <a:gd name="T6" fmla="*/ 56 w 57"/>
                <a:gd name="T7" fmla="*/ 23 h 155"/>
                <a:gd name="T8" fmla="*/ 57 w 57"/>
                <a:gd name="T9" fmla="*/ 32 h 155"/>
                <a:gd name="T10" fmla="*/ 55 w 57"/>
                <a:gd name="T11" fmla="*/ 55 h 155"/>
                <a:gd name="T12" fmla="*/ 50 w 57"/>
                <a:gd name="T13" fmla="*/ 77 h 155"/>
                <a:gd name="T14" fmla="*/ 43 w 57"/>
                <a:gd name="T15" fmla="*/ 103 h 155"/>
                <a:gd name="T16" fmla="*/ 36 w 57"/>
                <a:gd name="T17" fmla="*/ 128 h 155"/>
                <a:gd name="T18" fmla="*/ 34 w 57"/>
                <a:gd name="T19" fmla="*/ 135 h 155"/>
                <a:gd name="T20" fmla="*/ 30 w 57"/>
                <a:gd name="T21" fmla="*/ 142 h 155"/>
                <a:gd name="T22" fmla="*/ 25 w 57"/>
                <a:gd name="T23" fmla="*/ 149 h 155"/>
                <a:gd name="T24" fmla="*/ 19 w 57"/>
                <a:gd name="T25" fmla="*/ 154 h 155"/>
                <a:gd name="T26" fmla="*/ 12 w 57"/>
                <a:gd name="T27" fmla="*/ 155 h 155"/>
                <a:gd name="T28" fmla="*/ 4 w 57"/>
                <a:gd name="T29" fmla="*/ 152 h 155"/>
                <a:gd name="T30" fmla="*/ 0 w 57"/>
                <a:gd name="T31" fmla="*/ 145 h 155"/>
                <a:gd name="T32" fmla="*/ 0 w 57"/>
                <a:gd name="T33" fmla="*/ 137 h 155"/>
                <a:gd name="T34" fmla="*/ 0 w 57"/>
                <a:gd name="T35" fmla="*/ 129 h 155"/>
                <a:gd name="T36" fmla="*/ 1 w 57"/>
                <a:gd name="T37" fmla="*/ 121 h 155"/>
                <a:gd name="T38" fmla="*/ 12 w 57"/>
                <a:gd name="T39" fmla="*/ 74 h 155"/>
                <a:gd name="T40" fmla="*/ 16 w 57"/>
                <a:gd name="T41" fmla="*/ 49 h 155"/>
                <a:gd name="T42" fmla="*/ 21 w 57"/>
                <a:gd name="T43" fmla="*/ 25 h 155"/>
                <a:gd name="T44" fmla="*/ 22 w 57"/>
                <a:gd name="T45" fmla="*/ 18 h 155"/>
                <a:gd name="T46" fmla="*/ 26 w 57"/>
                <a:gd name="T47" fmla="*/ 9 h 155"/>
                <a:gd name="T48" fmla="*/ 31 w 57"/>
                <a:gd name="T49" fmla="*/ 2 h 155"/>
                <a:gd name="T50" fmla="*/ 39 w 57"/>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155">
                  <a:moveTo>
                    <a:pt x="39" y="0"/>
                  </a:moveTo>
                  <a:lnTo>
                    <a:pt x="47" y="4"/>
                  </a:lnTo>
                  <a:lnTo>
                    <a:pt x="53" y="13"/>
                  </a:lnTo>
                  <a:lnTo>
                    <a:pt x="56" y="23"/>
                  </a:lnTo>
                  <a:lnTo>
                    <a:pt x="57" y="32"/>
                  </a:lnTo>
                  <a:lnTo>
                    <a:pt x="55" y="55"/>
                  </a:lnTo>
                  <a:lnTo>
                    <a:pt x="50" y="77"/>
                  </a:lnTo>
                  <a:lnTo>
                    <a:pt x="43" y="103"/>
                  </a:lnTo>
                  <a:lnTo>
                    <a:pt x="36" y="128"/>
                  </a:lnTo>
                  <a:lnTo>
                    <a:pt x="34" y="135"/>
                  </a:lnTo>
                  <a:lnTo>
                    <a:pt x="30" y="142"/>
                  </a:lnTo>
                  <a:lnTo>
                    <a:pt x="25" y="149"/>
                  </a:lnTo>
                  <a:lnTo>
                    <a:pt x="19" y="154"/>
                  </a:lnTo>
                  <a:lnTo>
                    <a:pt x="12" y="155"/>
                  </a:lnTo>
                  <a:lnTo>
                    <a:pt x="4" y="152"/>
                  </a:lnTo>
                  <a:lnTo>
                    <a:pt x="0" y="145"/>
                  </a:lnTo>
                  <a:lnTo>
                    <a:pt x="0" y="137"/>
                  </a:lnTo>
                  <a:lnTo>
                    <a:pt x="0" y="129"/>
                  </a:lnTo>
                  <a:lnTo>
                    <a:pt x="1" y="121"/>
                  </a:lnTo>
                  <a:lnTo>
                    <a:pt x="12" y="74"/>
                  </a:lnTo>
                  <a:lnTo>
                    <a:pt x="16" y="49"/>
                  </a:lnTo>
                  <a:lnTo>
                    <a:pt x="21" y="25"/>
                  </a:lnTo>
                  <a:lnTo>
                    <a:pt x="22" y="18"/>
                  </a:lnTo>
                  <a:lnTo>
                    <a:pt x="26" y="9"/>
                  </a:lnTo>
                  <a:lnTo>
                    <a:pt x="31" y="2"/>
                  </a:lnTo>
                  <a:lnTo>
                    <a:pt x="39"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7" name="Freeform 25"/>
            <p:cNvSpPr/>
            <p:nvPr/>
          </p:nvSpPr>
          <p:spPr bwMode="auto">
            <a:xfrm>
              <a:off x="2299608" y="3312472"/>
              <a:ext cx="1734572" cy="969663"/>
            </a:xfrm>
            <a:custGeom>
              <a:avLst/>
              <a:gdLst>
                <a:gd name="T0" fmla="*/ 1001 w 1635"/>
                <a:gd name="T1" fmla="*/ 0 h 914"/>
                <a:gd name="T2" fmla="*/ 1100 w 1635"/>
                <a:gd name="T3" fmla="*/ 4 h 914"/>
                <a:gd name="T4" fmla="*/ 1104 w 1635"/>
                <a:gd name="T5" fmla="*/ 5 h 914"/>
                <a:gd name="T6" fmla="*/ 1115 w 1635"/>
                <a:gd name="T7" fmla="*/ 9 h 914"/>
                <a:gd name="T8" fmla="*/ 1132 w 1635"/>
                <a:gd name="T9" fmla="*/ 16 h 914"/>
                <a:gd name="T10" fmla="*/ 1157 w 1635"/>
                <a:gd name="T11" fmla="*/ 26 h 914"/>
                <a:gd name="T12" fmla="*/ 1187 w 1635"/>
                <a:gd name="T13" fmla="*/ 40 h 914"/>
                <a:gd name="T14" fmla="*/ 1223 w 1635"/>
                <a:gd name="T15" fmla="*/ 59 h 914"/>
                <a:gd name="T16" fmla="*/ 1263 w 1635"/>
                <a:gd name="T17" fmla="*/ 82 h 914"/>
                <a:gd name="T18" fmla="*/ 1308 w 1635"/>
                <a:gd name="T19" fmla="*/ 110 h 914"/>
                <a:gd name="T20" fmla="*/ 1355 w 1635"/>
                <a:gd name="T21" fmla="*/ 143 h 914"/>
                <a:gd name="T22" fmla="*/ 1407 w 1635"/>
                <a:gd name="T23" fmla="*/ 182 h 914"/>
                <a:gd name="T24" fmla="*/ 1461 w 1635"/>
                <a:gd name="T25" fmla="*/ 226 h 914"/>
                <a:gd name="T26" fmla="*/ 1517 w 1635"/>
                <a:gd name="T27" fmla="*/ 279 h 914"/>
                <a:gd name="T28" fmla="*/ 1576 w 1635"/>
                <a:gd name="T29" fmla="*/ 336 h 914"/>
                <a:gd name="T30" fmla="*/ 1635 w 1635"/>
                <a:gd name="T31" fmla="*/ 402 h 914"/>
                <a:gd name="T32" fmla="*/ 1491 w 1635"/>
                <a:gd name="T33" fmla="*/ 474 h 914"/>
                <a:gd name="T34" fmla="*/ 1350 w 1635"/>
                <a:gd name="T35" fmla="*/ 539 h 914"/>
                <a:gd name="T36" fmla="*/ 1211 w 1635"/>
                <a:gd name="T37" fmla="*/ 599 h 914"/>
                <a:gd name="T38" fmla="*/ 1073 w 1635"/>
                <a:gd name="T39" fmla="*/ 653 h 914"/>
                <a:gd name="T40" fmla="*/ 940 w 1635"/>
                <a:gd name="T41" fmla="*/ 700 h 914"/>
                <a:gd name="T42" fmla="*/ 810 w 1635"/>
                <a:gd name="T43" fmla="*/ 743 h 914"/>
                <a:gd name="T44" fmla="*/ 683 w 1635"/>
                <a:gd name="T45" fmla="*/ 780 h 914"/>
                <a:gd name="T46" fmla="*/ 560 w 1635"/>
                <a:gd name="T47" fmla="*/ 813 h 914"/>
                <a:gd name="T48" fmla="*/ 440 w 1635"/>
                <a:gd name="T49" fmla="*/ 840 h 914"/>
                <a:gd name="T50" fmla="*/ 323 w 1635"/>
                <a:gd name="T51" fmla="*/ 864 h 914"/>
                <a:gd name="T52" fmla="*/ 212 w 1635"/>
                <a:gd name="T53" fmla="*/ 885 h 914"/>
                <a:gd name="T54" fmla="*/ 103 w 1635"/>
                <a:gd name="T55" fmla="*/ 901 h 914"/>
                <a:gd name="T56" fmla="*/ 0 w 1635"/>
                <a:gd name="T57" fmla="*/ 914 h 914"/>
                <a:gd name="T58" fmla="*/ 0 w 1635"/>
                <a:gd name="T59" fmla="*/ 860 h 914"/>
                <a:gd name="T60" fmla="*/ 0 w 1635"/>
                <a:gd name="T61" fmla="*/ 808 h 914"/>
                <a:gd name="T62" fmla="*/ 3 w 1635"/>
                <a:gd name="T63" fmla="*/ 755 h 914"/>
                <a:gd name="T64" fmla="*/ 8 w 1635"/>
                <a:gd name="T65" fmla="*/ 703 h 914"/>
                <a:gd name="T66" fmla="*/ 16 w 1635"/>
                <a:gd name="T67" fmla="*/ 651 h 914"/>
                <a:gd name="T68" fmla="*/ 26 w 1635"/>
                <a:gd name="T69" fmla="*/ 601 h 914"/>
                <a:gd name="T70" fmla="*/ 39 w 1635"/>
                <a:gd name="T71" fmla="*/ 551 h 914"/>
                <a:gd name="T72" fmla="*/ 55 w 1635"/>
                <a:gd name="T73" fmla="*/ 503 h 914"/>
                <a:gd name="T74" fmla="*/ 73 w 1635"/>
                <a:gd name="T75" fmla="*/ 454 h 914"/>
                <a:gd name="T76" fmla="*/ 96 w 1635"/>
                <a:gd name="T77" fmla="*/ 408 h 914"/>
                <a:gd name="T78" fmla="*/ 120 w 1635"/>
                <a:gd name="T79" fmla="*/ 364 h 914"/>
                <a:gd name="T80" fmla="*/ 149 w 1635"/>
                <a:gd name="T81" fmla="*/ 322 h 914"/>
                <a:gd name="T82" fmla="*/ 182 w 1635"/>
                <a:gd name="T83" fmla="*/ 281 h 914"/>
                <a:gd name="T84" fmla="*/ 219 w 1635"/>
                <a:gd name="T85" fmla="*/ 242 h 914"/>
                <a:gd name="T86" fmla="*/ 258 w 1635"/>
                <a:gd name="T87" fmla="*/ 205 h 914"/>
                <a:gd name="T88" fmla="*/ 302 w 1635"/>
                <a:gd name="T89" fmla="*/ 171 h 914"/>
                <a:gd name="T90" fmla="*/ 351 w 1635"/>
                <a:gd name="T91" fmla="*/ 140 h 914"/>
                <a:gd name="T92" fmla="*/ 403 w 1635"/>
                <a:gd name="T93" fmla="*/ 111 h 914"/>
                <a:gd name="T94" fmla="*/ 461 w 1635"/>
                <a:gd name="T95" fmla="*/ 86 h 914"/>
                <a:gd name="T96" fmla="*/ 522 w 1635"/>
                <a:gd name="T97" fmla="*/ 63 h 914"/>
                <a:gd name="T98" fmla="*/ 589 w 1635"/>
                <a:gd name="T99" fmla="*/ 44 h 914"/>
                <a:gd name="T100" fmla="*/ 661 w 1635"/>
                <a:gd name="T101" fmla="*/ 27 h 914"/>
                <a:gd name="T102" fmla="*/ 738 w 1635"/>
                <a:gd name="T103" fmla="*/ 16 h 914"/>
                <a:gd name="T104" fmla="*/ 821 w 1635"/>
                <a:gd name="T105" fmla="*/ 6 h 914"/>
                <a:gd name="T106" fmla="*/ 909 w 1635"/>
                <a:gd name="T107" fmla="*/ 1 h 914"/>
                <a:gd name="T108" fmla="*/ 1001 w 1635"/>
                <a:gd name="T109"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5" h="914">
                  <a:moveTo>
                    <a:pt x="1001" y="0"/>
                  </a:moveTo>
                  <a:lnTo>
                    <a:pt x="1100" y="4"/>
                  </a:lnTo>
                  <a:lnTo>
                    <a:pt x="1104" y="5"/>
                  </a:lnTo>
                  <a:lnTo>
                    <a:pt x="1115" y="9"/>
                  </a:lnTo>
                  <a:lnTo>
                    <a:pt x="1132" y="16"/>
                  </a:lnTo>
                  <a:lnTo>
                    <a:pt x="1157" y="26"/>
                  </a:lnTo>
                  <a:lnTo>
                    <a:pt x="1187" y="40"/>
                  </a:lnTo>
                  <a:lnTo>
                    <a:pt x="1223" y="59"/>
                  </a:lnTo>
                  <a:lnTo>
                    <a:pt x="1263" y="82"/>
                  </a:lnTo>
                  <a:lnTo>
                    <a:pt x="1308" y="110"/>
                  </a:lnTo>
                  <a:lnTo>
                    <a:pt x="1355" y="143"/>
                  </a:lnTo>
                  <a:lnTo>
                    <a:pt x="1407" y="182"/>
                  </a:lnTo>
                  <a:lnTo>
                    <a:pt x="1461" y="226"/>
                  </a:lnTo>
                  <a:lnTo>
                    <a:pt x="1517" y="279"/>
                  </a:lnTo>
                  <a:lnTo>
                    <a:pt x="1576" y="336"/>
                  </a:lnTo>
                  <a:lnTo>
                    <a:pt x="1635" y="402"/>
                  </a:lnTo>
                  <a:lnTo>
                    <a:pt x="1491" y="474"/>
                  </a:lnTo>
                  <a:lnTo>
                    <a:pt x="1350" y="539"/>
                  </a:lnTo>
                  <a:lnTo>
                    <a:pt x="1211" y="599"/>
                  </a:lnTo>
                  <a:lnTo>
                    <a:pt x="1073" y="653"/>
                  </a:lnTo>
                  <a:lnTo>
                    <a:pt x="940" y="700"/>
                  </a:lnTo>
                  <a:lnTo>
                    <a:pt x="810" y="743"/>
                  </a:lnTo>
                  <a:lnTo>
                    <a:pt x="683" y="780"/>
                  </a:lnTo>
                  <a:lnTo>
                    <a:pt x="560" y="813"/>
                  </a:lnTo>
                  <a:lnTo>
                    <a:pt x="440" y="840"/>
                  </a:lnTo>
                  <a:lnTo>
                    <a:pt x="323" y="864"/>
                  </a:lnTo>
                  <a:lnTo>
                    <a:pt x="212" y="885"/>
                  </a:lnTo>
                  <a:lnTo>
                    <a:pt x="103" y="901"/>
                  </a:lnTo>
                  <a:lnTo>
                    <a:pt x="0" y="914"/>
                  </a:lnTo>
                  <a:lnTo>
                    <a:pt x="0" y="860"/>
                  </a:lnTo>
                  <a:lnTo>
                    <a:pt x="0" y="808"/>
                  </a:lnTo>
                  <a:lnTo>
                    <a:pt x="3" y="755"/>
                  </a:lnTo>
                  <a:lnTo>
                    <a:pt x="8" y="703"/>
                  </a:lnTo>
                  <a:lnTo>
                    <a:pt x="16" y="651"/>
                  </a:lnTo>
                  <a:lnTo>
                    <a:pt x="26" y="601"/>
                  </a:lnTo>
                  <a:lnTo>
                    <a:pt x="39" y="551"/>
                  </a:lnTo>
                  <a:lnTo>
                    <a:pt x="55" y="503"/>
                  </a:lnTo>
                  <a:lnTo>
                    <a:pt x="73" y="454"/>
                  </a:lnTo>
                  <a:lnTo>
                    <a:pt x="96" y="408"/>
                  </a:lnTo>
                  <a:lnTo>
                    <a:pt x="120" y="364"/>
                  </a:lnTo>
                  <a:lnTo>
                    <a:pt x="149" y="322"/>
                  </a:lnTo>
                  <a:lnTo>
                    <a:pt x="182" y="281"/>
                  </a:lnTo>
                  <a:lnTo>
                    <a:pt x="219" y="242"/>
                  </a:lnTo>
                  <a:lnTo>
                    <a:pt x="258" y="205"/>
                  </a:lnTo>
                  <a:lnTo>
                    <a:pt x="302" y="171"/>
                  </a:lnTo>
                  <a:lnTo>
                    <a:pt x="351" y="140"/>
                  </a:lnTo>
                  <a:lnTo>
                    <a:pt x="403" y="111"/>
                  </a:lnTo>
                  <a:lnTo>
                    <a:pt x="461" y="86"/>
                  </a:lnTo>
                  <a:lnTo>
                    <a:pt x="522" y="63"/>
                  </a:lnTo>
                  <a:lnTo>
                    <a:pt x="589" y="44"/>
                  </a:lnTo>
                  <a:lnTo>
                    <a:pt x="661" y="27"/>
                  </a:lnTo>
                  <a:lnTo>
                    <a:pt x="738" y="16"/>
                  </a:lnTo>
                  <a:lnTo>
                    <a:pt x="821" y="6"/>
                  </a:lnTo>
                  <a:lnTo>
                    <a:pt x="909" y="1"/>
                  </a:lnTo>
                  <a:lnTo>
                    <a:pt x="100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2" name="Freeform 26"/>
            <p:cNvSpPr/>
            <p:nvPr/>
          </p:nvSpPr>
          <p:spPr bwMode="auto">
            <a:xfrm>
              <a:off x="1575014" y="2740647"/>
              <a:ext cx="2736061" cy="1280507"/>
            </a:xfrm>
            <a:custGeom>
              <a:avLst/>
              <a:gdLst>
                <a:gd name="T0" fmla="*/ 1441 w 2579"/>
                <a:gd name="T1" fmla="*/ 1 h 1207"/>
                <a:gd name="T2" fmla="*/ 1543 w 2579"/>
                <a:gd name="T3" fmla="*/ 13 h 1207"/>
                <a:gd name="T4" fmla="*/ 1632 w 2579"/>
                <a:gd name="T5" fmla="*/ 36 h 1207"/>
                <a:gd name="T6" fmla="*/ 1705 w 2579"/>
                <a:gd name="T7" fmla="*/ 68 h 1207"/>
                <a:gd name="T8" fmla="*/ 1767 w 2579"/>
                <a:gd name="T9" fmla="*/ 102 h 1207"/>
                <a:gd name="T10" fmla="*/ 1813 w 2579"/>
                <a:gd name="T11" fmla="*/ 136 h 1207"/>
                <a:gd name="T12" fmla="*/ 1847 w 2579"/>
                <a:gd name="T13" fmla="*/ 164 h 1207"/>
                <a:gd name="T14" fmla="*/ 1866 w 2579"/>
                <a:gd name="T15" fmla="*/ 185 h 1207"/>
                <a:gd name="T16" fmla="*/ 1873 w 2579"/>
                <a:gd name="T17" fmla="*/ 193 h 1207"/>
                <a:gd name="T18" fmla="*/ 1965 w 2579"/>
                <a:gd name="T19" fmla="*/ 136 h 1207"/>
                <a:gd name="T20" fmla="*/ 2050 w 2579"/>
                <a:gd name="T21" fmla="*/ 108 h 1207"/>
                <a:gd name="T22" fmla="*/ 2130 w 2579"/>
                <a:gd name="T23" fmla="*/ 110 h 1207"/>
                <a:gd name="T24" fmla="*/ 2203 w 2579"/>
                <a:gd name="T25" fmla="*/ 136 h 1207"/>
                <a:gd name="T26" fmla="*/ 2272 w 2579"/>
                <a:gd name="T27" fmla="*/ 185 h 1207"/>
                <a:gd name="T28" fmla="*/ 2335 w 2579"/>
                <a:gd name="T29" fmla="*/ 255 h 1207"/>
                <a:gd name="T30" fmla="*/ 2394 w 2579"/>
                <a:gd name="T31" fmla="*/ 340 h 1207"/>
                <a:gd name="T32" fmla="*/ 2446 w 2579"/>
                <a:gd name="T33" fmla="*/ 441 h 1207"/>
                <a:gd name="T34" fmla="*/ 2496 w 2579"/>
                <a:gd name="T35" fmla="*/ 552 h 1207"/>
                <a:gd name="T36" fmla="*/ 2539 w 2579"/>
                <a:gd name="T37" fmla="*/ 671 h 1207"/>
                <a:gd name="T38" fmla="*/ 2579 w 2579"/>
                <a:gd name="T39" fmla="*/ 795 h 1207"/>
                <a:gd name="T40" fmla="*/ 2280 w 2579"/>
                <a:gd name="T41" fmla="*/ 960 h 1207"/>
                <a:gd name="T42" fmla="*/ 1991 w 2579"/>
                <a:gd name="T43" fmla="*/ 1097 h 1207"/>
                <a:gd name="T44" fmla="*/ 1747 w 2579"/>
                <a:gd name="T45" fmla="*/ 945 h 1207"/>
                <a:gd name="T46" fmla="*/ 1561 w 2579"/>
                <a:gd name="T47" fmla="*/ 1044 h 1207"/>
                <a:gd name="T48" fmla="*/ 1389 w 2579"/>
                <a:gd name="T49" fmla="*/ 1119 h 1207"/>
                <a:gd name="T50" fmla="*/ 1228 w 2579"/>
                <a:gd name="T51" fmla="*/ 1169 h 1207"/>
                <a:gd name="T52" fmla="*/ 1078 w 2579"/>
                <a:gd name="T53" fmla="*/ 1197 h 1207"/>
                <a:gd name="T54" fmla="*/ 940 w 2579"/>
                <a:gd name="T55" fmla="*/ 1207 h 1207"/>
                <a:gd name="T56" fmla="*/ 811 w 2579"/>
                <a:gd name="T57" fmla="*/ 1199 h 1207"/>
                <a:gd name="T58" fmla="*/ 695 w 2579"/>
                <a:gd name="T59" fmla="*/ 1176 h 1207"/>
                <a:gd name="T60" fmla="*/ 587 w 2579"/>
                <a:gd name="T61" fmla="*/ 1140 h 1207"/>
                <a:gd name="T62" fmla="*/ 491 w 2579"/>
                <a:gd name="T63" fmla="*/ 1094 h 1207"/>
                <a:gd name="T64" fmla="*/ 404 w 2579"/>
                <a:gd name="T65" fmla="*/ 1040 h 1207"/>
                <a:gd name="T66" fmla="*/ 326 w 2579"/>
                <a:gd name="T67" fmla="*/ 980 h 1207"/>
                <a:gd name="T68" fmla="*/ 258 w 2579"/>
                <a:gd name="T69" fmla="*/ 916 h 1207"/>
                <a:gd name="T70" fmla="*/ 197 w 2579"/>
                <a:gd name="T71" fmla="*/ 849 h 1207"/>
                <a:gd name="T72" fmla="*/ 146 w 2579"/>
                <a:gd name="T73" fmla="*/ 784 h 1207"/>
                <a:gd name="T74" fmla="*/ 103 w 2579"/>
                <a:gd name="T75" fmla="*/ 722 h 1207"/>
                <a:gd name="T76" fmla="*/ 68 w 2579"/>
                <a:gd name="T77" fmla="*/ 663 h 1207"/>
                <a:gd name="T78" fmla="*/ 40 w 2579"/>
                <a:gd name="T79" fmla="*/ 614 h 1207"/>
                <a:gd name="T80" fmla="*/ 21 w 2579"/>
                <a:gd name="T81" fmla="*/ 572 h 1207"/>
                <a:gd name="T82" fmla="*/ 8 w 2579"/>
                <a:gd name="T83" fmla="*/ 543 h 1207"/>
                <a:gd name="T84" fmla="*/ 1 w 2579"/>
                <a:gd name="T85" fmla="*/ 527 h 1207"/>
                <a:gd name="T86" fmla="*/ 56 w 2579"/>
                <a:gd name="T87" fmla="*/ 559 h 1207"/>
                <a:gd name="T88" fmla="*/ 159 w 2579"/>
                <a:gd name="T89" fmla="*/ 610 h 1207"/>
                <a:gd name="T90" fmla="*/ 250 w 2579"/>
                <a:gd name="T91" fmla="*/ 638 h 1207"/>
                <a:gd name="T92" fmla="*/ 330 w 2579"/>
                <a:gd name="T93" fmla="*/ 646 h 1207"/>
                <a:gd name="T94" fmla="*/ 399 w 2579"/>
                <a:gd name="T95" fmla="*/ 637 h 1207"/>
                <a:gd name="T96" fmla="*/ 463 w 2579"/>
                <a:gd name="T97" fmla="*/ 612 h 1207"/>
                <a:gd name="T98" fmla="*/ 519 w 2579"/>
                <a:gd name="T99" fmla="*/ 576 h 1207"/>
                <a:gd name="T100" fmla="*/ 573 w 2579"/>
                <a:gd name="T101" fmla="*/ 527 h 1207"/>
                <a:gd name="T102" fmla="*/ 625 w 2579"/>
                <a:gd name="T103" fmla="*/ 472 h 1207"/>
                <a:gd name="T104" fmla="*/ 676 w 2579"/>
                <a:gd name="T105" fmla="*/ 411 h 1207"/>
                <a:gd name="T106" fmla="*/ 729 w 2579"/>
                <a:gd name="T107" fmla="*/ 346 h 1207"/>
                <a:gd name="T108" fmla="*/ 785 w 2579"/>
                <a:gd name="T109" fmla="*/ 281 h 1207"/>
                <a:gd name="T110" fmla="*/ 847 w 2579"/>
                <a:gd name="T111" fmla="*/ 218 h 1207"/>
                <a:gd name="T112" fmla="*/ 913 w 2579"/>
                <a:gd name="T113" fmla="*/ 159 h 1207"/>
                <a:gd name="T114" fmla="*/ 991 w 2579"/>
                <a:gd name="T115" fmla="*/ 107 h 1207"/>
                <a:gd name="T116" fmla="*/ 1077 w 2579"/>
                <a:gd name="T117" fmla="*/ 64 h 1207"/>
                <a:gd name="T118" fmla="*/ 1195 w 2579"/>
                <a:gd name="T119" fmla="*/ 27 h 1207"/>
                <a:gd name="T120" fmla="*/ 1326 w 2579"/>
                <a:gd name="T121" fmla="*/ 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207">
                  <a:moveTo>
                    <a:pt x="1385" y="0"/>
                  </a:moveTo>
                  <a:lnTo>
                    <a:pt x="1441" y="1"/>
                  </a:lnTo>
                  <a:lnTo>
                    <a:pt x="1495" y="5"/>
                  </a:lnTo>
                  <a:lnTo>
                    <a:pt x="1543" y="13"/>
                  </a:lnTo>
                  <a:lnTo>
                    <a:pt x="1589" y="23"/>
                  </a:lnTo>
                  <a:lnTo>
                    <a:pt x="1632" y="36"/>
                  </a:lnTo>
                  <a:lnTo>
                    <a:pt x="1670" y="51"/>
                  </a:lnTo>
                  <a:lnTo>
                    <a:pt x="1705" y="68"/>
                  </a:lnTo>
                  <a:lnTo>
                    <a:pt x="1738" y="85"/>
                  </a:lnTo>
                  <a:lnTo>
                    <a:pt x="1767" y="102"/>
                  </a:lnTo>
                  <a:lnTo>
                    <a:pt x="1792" y="119"/>
                  </a:lnTo>
                  <a:lnTo>
                    <a:pt x="1813" y="136"/>
                  </a:lnTo>
                  <a:lnTo>
                    <a:pt x="1832" y="151"/>
                  </a:lnTo>
                  <a:lnTo>
                    <a:pt x="1847" y="164"/>
                  </a:lnTo>
                  <a:lnTo>
                    <a:pt x="1859" y="176"/>
                  </a:lnTo>
                  <a:lnTo>
                    <a:pt x="1866" y="185"/>
                  </a:lnTo>
                  <a:lnTo>
                    <a:pt x="1872" y="191"/>
                  </a:lnTo>
                  <a:lnTo>
                    <a:pt x="1873" y="193"/>
                  </a:lnTo>
                  <a:lnTo>
                    <a:pt x="1920" y="161"/>
                  </a:lnTo>
                  <a:lnTo>
                    <a:pt x="1965" y="136"/>
                  </a:lnTo>
                  <a:lnTo>
                    <a:pt x="2008" y="117"/>
                  </a:lnTo>
                  <a:lnTo>
                    <a:pt x="2050" y="108"/>
                  </a:lnTo>
                  <a:lnTo>
                    <a:pt x="2090" y="106"/>
                  </a:lnTo>
                  <a:lnTo>
                    <a:pt x="2130" y="110"/>
                  </a:lnTo>
                  <a:lnTo>
                    <a:pt x="2166" y="120"/>
                  </a:lnTo>
                  <a:lnTo>
                    <a:pt x="2203" y="136"/>
                  </a:lnTo>
                  <a:lnTo>
                    <a:pt x="2238" y="158"/>
                  </a:lnTo>
                  <a:lnTo>
                    <a:pt x="2272" y="185"/>
                  </a:lnTo>
                  <a:lnTo>
                    <a:pt x="2304" y="218"/>
                  </a:lnTo>
                  <a:lnTo>
                    <a:pt x="2335" y="255"/>
                  </a:lnTo>
                  <a:lnTo>
                    <a:pt x="2365" y="295"/>
                  </a:lnTo>
                  <a:lnTo>
                    <a:pt x="2394" y="340"/>
                  </a:lnTo>
                  <a:lnTo>
                    <a:pt x="2422" y="388"/>
                  </a:lnTo>
                  <a:lnTo>
                    <a:pt x="2446" y="441"/>
                  </a:lnTo>
                  <a:lnTo>
                    <a:pt x="2471" y="494"/>
                  </a:lnTo>
                  <a:lnTo>
                    <a:pt x="2496" y="552"/>
                  </a:lnTo>
                  <a:lnTo>
                    <a:pt x="2518" y="611"/>
                  </a:lnTo>
                  <a:lnTo>
                    <a:pt x="2539" y="671"/>
                  </a:lnTo>
                  <a:lnTo>
                    <a:pt x="2560" y="733"/>
                  </a:lnTo>
                  <a:lnTo>
                    <a:pt x="2579" y="795"/>
                  </a:lnTo>
                  <a:lnTo>
                    <a:pt x="2428" y="882"/>
                  </a:lnTo>
                  <a:lnTo>
                    <a:pt x="2280" y="960"/>
                  </a:lnTo>
                  <a:lnTo>
                    <a:pt x="2135" y="1032"/>
                  </a:lnTo>
                  <a:lnTo>
                    <a:pt x="1991" y="1097"/>
                  </a:lnTo>
                  <a:lnTo>
                    <a:pt x="1844" y="884"/>
                  </a:lnTo>
                  <a:lnTo>
                    <a:pt x="1747" y="945"/>
                  </a:lnTo>
                  <a:lnTo>
                    <a:pt x="1653" y="998"/>
                  </a:lnTo>
                  <a:lnTo>
                    <a:pt x="1561" y="1044"/>
                  </a:lnTo>
                  <a:lnTo>
                    <a:pt x="1474" y="1085"/>
                  </a:lnTo>
                  <a:lnTo>
                    <a:pt x="1389" y="1119"/>
                  </a:lnTo>
                  <a:lnTo>
                    <a:pt x="1307" y="1146"/>
                  </a:lnTo>
                  <a:lnTo>
                    <a:pt x="1228" y="1169"/>
                  </a:lnTo>
                  <a:lnTo>
                    <a:pt x="1152" y="1186"/>
                  </a:lnTo>
                  <a:lnTo>
                    <a:pt x="1078" y="1197"/>
                  </a:lnTo>
                  <a:lnTo>
                    <a:pt x="1008" y="1204"/>
                  </a:lnTo>
                  <a:lnTo>
                    <a:pt x="940" y="1207"/>
                  </a:lnTo>
                  <a:lnTo>
                    <a:pt x="874" y="1204"/>
                  </a:lnTo>
                  <a:lnTo>
                    <a:pt x="811" y="1199"/>
                  </a:lnTo>
                  <a:lnTo>
                    <a:pt x="752" y="1190"/>
                  </a:lnTo>
                  <a:lnTo>
                    <a:pt x="695" y="1176"/>
                  </a:lnTo>
                  <a:lnTo>
                    <a:pt x="640" y="1159"/>
                  </a:lnTo>
                  <a:lnTo>
                    <a:pt x="587" y="1140"/>
                  </a:lnTo>
                  <a:lnTo>
                    <a:pt x="539" y="1119"/>
                  </a:lnTo>
                  <a:lnTo>
                    <a:pt x="491" y="1094"/>
                  </a:lnTo>
                  <a:lnTo>
                    <a:pt x="446" y="1068"/>
                  </a:lnTo>
                  <a:lnTo>
                    <a:pt x="404" y="1040"/>
                  </a:lnTo>
                  <a:lnTo>
                    <a:pt x="364" y="1010"/>
                  </a:lnTo>
                  <a:lnTo>
                    <a:pt x="326" y="980"/>
                  </a:lnTo>
                  <a:lnTo>
                    <a:pt x="290" y="947"/>
                  </a:lnTo>
                  <a:lnTo>
                    <a:pt x="258" y="916"/>
                  </a:lnTo>
                  <a:lnTo>
                    <a:pt x="226" y="883"/>
                  </a:lnTo>
                  <a:lnTo>
                    <a:pt x="197" y="849"/>
                  </a:lnTo>
                  <a:lnTo>
                    <a:pt x="171" y="816"/>
                  </a:lnTo>
                  <a:lnTo>
                    <a:pt x="146" y="784"/>
                  </a:lnTo>
                  <a:lnTo>
                    <a:pt x="124" y="752"/>
                  </a:lnTo>
                  <a:lnTo>
                    <a:pt x="103" y="722"/>
                  </a:lnTo>
                  <a:lnTo>
                    <a:pt x="85" y="692"/>
                  </a:lnTo>
                  <a:lnTo>
                    <a:pt x="68" y="663"/>
                  </a:lnTo>
                  <a:lnTo>
                    <a:pt x="53" y="637"/>
                  </a:lnTo>
                  <a:lnTo>
                    <a:pt x="40" y="614"/>
                  </a:lnTo>
                  <a:lnTo>
                    <a:pt x="30" y="591"/>
                  </a:lnTo>
                  <a:lnTo>
                    <a:pt x="21" y="572"/>
                  </a:lnTo>
                  <a:lnTo>
                    <a:pt x="13" y="556"/>
                  </a:lnTo>
                  <a:lnTo>
                    <a:pt x="8" y="543"/>
                  </a:lnTo>
                  <a:lnTo>
                    <a:pt x="4" y="532"/>
                  </a:lnTo>
                  <a:lnTo>
                    <a:pt x="1" y="527"/>
                  </a:lnTo>
                  <a:lnTo>
                    <a:pt x="0" y="524"/>
                  </a:lnTo>
                  <a:lnTo>
                    <a:pt x="56" y="559"/>
                  </a:lnTo>
                  <a:lnTo>
                    <a:pt x="110" y="587"/>
                  </a:lnTo>
                  <a:lnTo>
                    <a:pt x="159" y="610"/>
                  </a:lnTo>
                  <a:lnTo>
                    <a:pt x="207" y="627"/>
                  </a:lnTo>
                  <a:lnTo>
                    <a:pt x="250" y="638"/>
                  </a:lnTo>
                  <a:lnTo>
                    <a:pt x="290" y="645"/>
                  </a:lnTo>
                  <a:lnTo>
                    <a:pt x="330" y="646"/>
                  </a:lnTo>
                  <a:lnTo>
                    <a:pt x="365" y="644"/>
                  </a:lnTo>
                  <a:lnTo>
                    <a:pt x="399" y="637"/>
                  </a:lnTo>
                  <a:lnTo>
                    <a:pt x="432" y="627"/>
                  </a:lnTo>
                  <a:lnTo>
                    <a:pt x="463" y="612"/>
                  </a:lnTo>
                  <a:lnTo>
                    <a:pt x="492" y="595"/>
                  </a:lnTo>
                  <a:lnTo>
                    <a:pt x="519" y="576"/>
                  </a:lnTo>
                  <a:lnTo>
                    <a:pt x="547" y="552"/>
                  </a:lnTo>
                  <a:lnTo>
                    <a:pt x="573" y="527"/>
                  </a:lnTo>
                  <a:lnTo>
                    <a:pt x="599" y="501"/>
                  </a:lnTo>
                  <a:lnTo>
                    <a:pt x="625" y="472"/>
                  </a:lnTo>
                  <a:lnTo>
                    <a:pt x="650" y="442"/>
                  </a:lnTo>
                  <a:lnTo>
                    <a:pt x="676" y="411"/>
                  </a:lnTo>
                  <a:lnTo>
                    <a:pt x="703" y="379"/>
                  </a:lnTo>
                  <a:lnTo>
                    <a:pt x="729" y="346"/>
                  </a:lnTo>
                  <a:lnTo>
                    <a:pt x="756" y="314"/>
                  </a:lnTo>
                  <a:lnTo>
                    <a:pt x="785" y="281"/>
                  </a:lnTo>
                  <a:lnTo>
                    <a:pt x="815" y="250"/>
                  </a:lnTo>
                  <a:lnTo>
                    <a:pt x="847" y="218"/>
                  </a:lnTo>
                  <a:lnTo>
                    <a:pt x="879" y="188"/>
                  </a:lnTo>
                  <a:lnTo>
                    <a:pt x="913" y="159"/>
                  </a:lnTo>
                  <a:lnTo>
                    <a:pt x="951" y="132"/>
                  </a:lnTo>
                  <a:lnTo>
                    <a:pt x="991" y="107"/>
                  </a:lnTo>
                  <a:lnTo>
                    <a:pt x="1033" y="85"/>
                  </a:lnTo>
                  <a:lnTo>
                    <a:pt x="1077" y="64"/>
                  </a:lnTo>
                  <a:lnTo>
                    <a:pt x="1124" y="47"/>
                  </a:lnTo>
                  <a:lnTo>
                    <a:pt x="1195" y="27"/>
                  </a:lnTo>
                  <a:lnTo>
                    <a:pt x="1262" y="13"/>
                  </a:lnTo>
                  <a:lnTo>
                    <a:pt x="1326" y="3"/>
                  </a:lnTo>
                  <a:lnTo>
                    <a:pt x="138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27"/>
            <p:cNvSpPr/>
            <p:nvPr/>
          </p:nvSpPr>
          <p:spPr bwMode="auto">
            <a:xfrm>
              <a:off x="892855" y="3227600"/>
              <a:ext cx="1626360" cy="1869306"/>
            </a:xfrm>
            <a:custGeom>
              <a:avLst/>
              <a:gdLst>
                <a:gd name="T0" fmla="*/ 525 w 1533"/>
                <a:gd name="T1" fmla="*/ 28 h 1762"/>
                <a:gd name="T2" fmla="*/ 522 w 1533"/>
                <a:gd name="T3" fmla="*/ 139 h 1762"/>
                <a:gd name="T4" fmla="*/ 513 w 1533"/>
                <a:gd name="T5" fmla="*/ 352 h 1762"/>
                <a:gd name="T6" fmla="*/ 568 w 1533"/>
                <a:gd name="T7" fmla="*/ 600 h 1762"/>
                <a:gd name="T8" fmla="*/ 673 w 1533"/>
                <a:gd name="T9" fmla="*/ 742 h 1762"/>
                <a:gd name="T10" fmla="*/ 687 w 1533"/>
                <a:gd name="T11" fmla="*/ 613 h 1762"/>
                <a:gd name="T12" fmla="*/ 741 w 1533"/>
                <a:gd name="T13" fmla="*/ 422 h 1762"/>
                <a:gd name="T14" fmla="*/ 861 w 1533"/>
                <a:gd name="T15" fmla="*/ 301 h 1762"/>
                <a:gd name="T16" fmla="*/ 1031 w 1533"/>
                <a:gd name="T17" fmla="*/ 251 h 1762"/>
                <a:gd name="T18" fmla="*/ 1186 w 1533"/>
                <a:gd name="T19" fmla="*/ 268 h 1762"/>
                <a:gd name="T20" fmla="*/ 1253 w 1533"/>
                <a:gd name="T21" fmla="*/ 360 h 1762"/>
                <a:gd name="T22" fmla="*/ 1190 w 1533"/>
                <a:gd name="T23" fmla="*/ 456 h 1762"/>
                <a:gd name="T24" fmla="*/ 1062 w 1533"/>
                <a:gd name="T25" fmla="*/ 480 h 1762"/>
                <a:gd name="T26" fmla="*/ 937 w 1533"/>
                <a:gd name="T27" fmla="*/ 501 h 1762"/>
                <a:gd name="T28" fmla="*/ 865 w 1533"/>
                <a:gd name="T29" fmla="*/ 601 h 1762"/>
                <a:gd name="T30" fmla="*/ 860 w 1533"/>
                <a:gd name="T31" fmla="*/ 778 h 1762"/>
                <a:gd name="T32" fmla="*/ 899 w 1533"/>
                <a:gd name="T33" fmla="*/ 941 h 1762"/>
                <a:gd name="T34" fmla="*/ 988 w 1533"/>
                <a:gd name="T35" fmla="*/ 1045 h 1762"/>
                <a:gd name="T36" fmla="*/ 1138 w 1533"/>
                <a:gd name="T37" fmla="*/ 1122 h 1762"/>
                <a:gd name="T38" fmla="*/ 1272 w 1533"/>
                <a:gd name="T39" fmla="*/ 1097 h 1762"/>
                <a:gd name="T40" fmla="*/ 1333 w 1533"/>
                <a:gd name="T41" fmla="*/ 1005 h 1762"/>
                <a:gd name="T42" fmla="*/ 1512 w 1533"/>
                <a:gd name="T43" fmla="*/ 1015 h 1762"/>
                <a:gd name="T44" fmla="*/ 1525 w 1533"/>
                <a:gd name="T45" fmla="*/ 1108 h 1762"/>
                <a:gd name="T46" fmla="*/ 1457 w 1533"/>
                <a:gd name="T47" fmla="*/ 1208 h 1762"/>
                <a:gd name="T48" fmla="*/ 1365 w 1533"/>
                <a:gd name="T49" fmla="*/ 1280 h 1762"/>
                <a:gd name="T50" fmla="*/ 1178 w 1533"/>
                <a:gd name="T51" fmla="*/ 1338 h 1762"/>
                <a:gd name="T52" fmla="*/ 1005 w 1533"/>
                <a:gd name="T53" fmla="*/ 1284 h 1762"/>
                <a:gd name="T54" fmla="*/ 537 w 1533"/>
                <a:gd name="T55" fmla="*/ 1015 h 1762"/>
                <a:gd name="T56" fmla="*/ 399 w 1533"/>
                <a:gd name="T57" fmla="*/ 970 h 1762"/>
                <a:gd name="T58" fmla="*/ 204 w 1533"/>
                <a:gd name="T59" fmla="*/ 865 h 1762"/>
                <a:gd name="T60" fmla="*/ 55 w 1533"/>
                <a:gd name="T61" fmla="*/ 734 h 1762"/>
                <a:gd name="T62" fmla="*/ 0 w 1533"/>
                <a:gd name="T63" fmla="*/ 611 h 1762"/>
                <a:gd name="T64" fmla="*/ 75 w 1533"/>
                <a:gd name="T65" fmla="*/ 546 h 1762"/>
                <a:gd name="T66" fmla="*/ 156 w 1533"/>
                <a:gd name="T67" fmla="*/ 604 h 1762"/>
                <a:gd name="T68" fmla="*/ 259 w 1533"/>
                <a:gd name="T69" fmla="*/ 728 h 1762"/>
                <a:gd name="T70" fmla="*/ 421 w 1533"/>
                <a:gd name="T71" fmla="*/ 840 h 1762"/>
                <a:gd name="T72" fmla="*/ 479 w 1533"/>
                <a:gd name="T73" fmla="*/ 850 h 1762"/>
                <a:gd name="T74" fmla="*/ 355 w 1533"/>
                <a:gd name="T75" fmla="*/ 761 h 1762"/>
                <a:gd name="T76" fmla="*/ 186 w 1533"/>
                <a:gd name="T77" fmla="*/ 589 h 1762"/>
                <a:gd name="T78" fmla="*/ 73 w 1533"/>
                <a:gd name="T79" fmla="*/ 389 h 1762"/>
                <a:gd name="T80" fmla="*/ 71 w 1533"/>
                <a:gd name="T81" fmla="*/ 246 h 1762"/>
                <a:gd name="T82" fmla="*/ 174 w 1533"/>
                <a:gd name="T83" fmla="*/ 202 h 1762"/>
                <a:gd name="T84" fmla="*/ 228 w 1533"/>
                <a:gd name="T85" fmla="*/ 263 h 1762"/>
                <a:gd name="T86" fmla="*/ 254 w 1533"/>
                <a:gd name="T87" fmla="*/ 406 h 1762"/>
                <a:gd name="T88" fmla="*/ 351 w 1533"/>
                <a:gd name="T89" fmla="*/ 600 h 1762"/>
                <a:gd name="T90" fmla="*/ 531 w 1533"/>
                <a:gd name="T91" fmla="*/ 770 h 1762"/>
                <a:gd name="T92" fmla="*/ 484 w 1533"/>
                <a:gd name="T93" fmla="*/ 713 h 1762"/>
                <a:gd name="T94" fmla="*/ 385 w 1533"/>
                <a:gd name="T95" fmla="*/ 567 h 1762"/>
                <a:gd name="T96" fmla="*/ 315 w 1533"/>
                <a:gd name="T97" fmla="*/ 397 h 1762"/>
                <a:gd name="T98" fmla="*/ 293 w 1533"/>
                <a:gd name="T99" fmla="*/ 213 h 1762"/>
                <a:gd name="T100" fmla="*/ 332 w 1533"/>
                <a:gd name="T101" fmla="*/ 63 h 1762"/>
                <a:gd name="T102" fmla="*/ 449 w 1533"/>
                <a:gd name="T103" fmla="*/ 0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3" h="1762">
                  <a:moveTo>
                    <a:pt x="449" y="0"/>
                  </a:moveTo>
                  <a:lnTo>
                    <a:pt x="483" y="3"/>
                  </a:lnTo>
                  <a:lnTo>
                    <a:pt x="503" y="7"/>
                  </a:lnTo>
                  <a:lnTo>
                    <a:pt x="517" y="16"/>
                  </a:lnTo>
                  <a:lnTo>
                    <a:pt x="525" y="28"/>
                  </a:lnTo>
                  <a:lnTo>
                    <a:pt x="530" y="42"/>
                  </a:lnTo>
                  <a:lnTo>
                    <a:pt x="531" y="60"/>
                  </a:lnTo>
                  <a:lnTo>
                    <a:pt x="530" y="83"/>
                  </a:lnTo>
                  <a:lnTo>
                    <a:pt x="527" y="109"/>
                  </a:lnTo>
                  <a:lnTo>
                    <a:pt x="522" y="139"/>
                  </a:lnTo>
                  <a:lnTo>
                    <a:pt x="518" y="173"/>
                  </a:lnTo>
                  <a:lnTo>
                    <a:pt x="514" y="211"/>
                  </a:lnTo>
                  <a:lnTo>
                    <a:pt x="512" y="253"/>
                  </a:lnTo>
                  <a:lnTo>
                    <a:pt x="510" y="300"/>
                  </a:lnTo>
                  <a:lnTo>
                    <a:pt x="513" y="352"/>
                  </a:lnTo>
                  <a:lnTo>
                    <a:pt x="518" y="407"/>
                  </a:lnTo>
                  <a:lnTo>
                    <a:pt x="529" y="469"/>
                  </a:lnTo>
                  <a:lnTo>
                    <a:pt x="539" y="513"/>
                  </a:lnTo>
                  <a:lnTo>
                    <a:pt x="552" y="558"/>
                  </a:lnTo>
                  <a:lnTo>
                    <a:pt x="568" y="600"/>
                  </a:lnTo>
                  <a:lnTo>
                    <a:pt x="588" y="640"/>
                  </a:lnTo>
                  <a:lnTo>
                    <a:pt x="611" y="678"/>
                  </a:lnTo>
                  <a:lnTo>
                    <a:pt x="640" y="713"/>
                  </a:lnTo>
                  <a:lnTo>
                    <a:pt x="673" y="746"/>
                  </a:lnTo>
                  <a:lnTo>
                    <a:pt x="673" y="742"/>
                  </a:lnTo>
                  <a:lnTo>
                    <a:pt x="674" y="728"/>
                  </a:lnTo>
                  <a:lnTo>
                    <a:pt x="675" y="708"/>
                  </a:lnTo>
                  <a:lnTo>
                    <a:pt x="678" y="681"/>
                  </a:lnTo>
                  <a:lnTo>
                    <a:pt x="682" y="649"/>
                  </a:lnTo>
                  <a:lnTo>
                    <a:pt x="687" y="613"/>
                  </a:lnTo>
                  <a:lnTo>
                    <a:pt x="694" y="575"/>
                  </a:lnTo>
                  <a:lnTo>
                    <a:pt x="703" y="535"/>
                  </a:lnTo>
                  <a:lnTo>
                    <a:pt x="713" y="496"/>
                  </a:lnTo>
                  <a:lnTo>
                    <a:pt x="726" y="458"/>
                  </a:lnTo>
                  <a:lnTo>
                    <a:pt x="741" y="422"/>
                  </a:lnTo>
                  <a:lnTo>
                    <a:pt x="759" y="389"/>
                  </a:lnTo>
                  <a:lnTo>
                    <a:pt x="780" y="363"/>
                  </a:lnTo>
                  <a:lnTo>
                    <a:pt x="804" y="339"/>
                  </a:lnTo>
                  <a:lnTo>
                    <a:pt x="831" y="319"/>
                  </a:lnTo>
                  <a:lnTo>
                    <a:pt x="861" y="301"/>
                  </a:lnTo>
                  <a:lnTo>
                    <a:pt x="893" y="287"/>
                  </a:lnTo>
                  <a:lnTo>
                    <a:pt x="927" y="274"/>
                  </a:lnTo>
                  <a:lnTo>
                    <a:pt x="961" y="263"/>
                  </a:lnTo>
                  <a:lnTo>
                    <a:pt x="996" y="257"/>
                  </a:lnTo>
                  <a:lnTo>
                    <a:pt x="1031" y="251"/>
                  </a:lnTo>
                  <a:lnTo>
                    <a:pt x="1067" y="249"/>
                  </a:lnTo>
                  <a:lnTo>
                    <a:pt x="1100" y="250"/>
                  </a:lnTo>
                  <a:lnTo>
                    <a:pt x="1131" y="253"/>
                  </a:lnTo>
                  <a:lnTo>
                    <a:pt x="1160" y="259"/>
                  </a:lnTo>
                  <a:lnTo>
                    <a:pt x="1186" y="268"/>
                  </a:lnTo>
                  <a:lnTo>
                    <a:pt x="1210" y="280"/>
                  </a:lnTo>
                  <a:lnTo>
                    <a:pt x="1228" y="296"/>
                  </a:lnTo>
                  <a:lnTo>
                    <a:pt x="1241" y="314"/>
                  </a:lnTo>
                  <a:lnTo>
                    <a:pt x="1250" y="335"/>
                  </a:lnTo>
                  <a:lnTo>
                    <a:pt x="1253" y="360"/>
                  </a:lnTo>
                  <a:lnTo>
                    <a:pt x="1249" y="388"/>
                  </a:lnTo>
                  <a:lnTo>
                    <a:pt x="1240" y="411"/>
                  </a:lnTo>
                  <a:lnTo>
                    <a:pt x="1227" y="429"/>
                  </a:lnTo>
                  <a:lnTo>
                    <a:pt x="1211" y="444"/>
                  </a:lnTo>
                  <a:lnTo>
                    <a:pt x="1190" y="456"/>
                  </a:lnTo>
                  <a:lnTo>
                    <a:pt x="1168" y="465"/>
                  </a:lnTo>
                  <a:lnTo>
                    <a:pt x="1143" y="470"/>
                  </a:lnTo>
                  <a:lnTo>
                    <a:pt x="1117" y="475"/>
                  </a:lnTo>
                  <a:lnTo>
                    <a:pt x="1090" y="478"/>
                  </a:lnTo>
                  <a:lnTo>
                    <a:pt x="1062" y="480"/>
                  </a:lnTo>
                  <a:lnTo>
                    <a:pt x="1034" y="483"/>
                  </a:lnTo>
                  <a:lnTo>
                    <a:pt x="1008" y="486"/>
                  </a:lnTo>
                  <a:lnTo>
                    <a:pt x="982" y="490"/>
                  </a:lnTo>
                  <a:lnTo>
                    <a:pt x="958" y="495"/>
                  </a:lnTo>
                  <a:lnTo>
                    <a:pt x="937" y="501"/>
                  </a:lnTo>
                  <a:lnTo>
                    <a:pt x="919" y="511"/>
                  </a:lnTo>
                  <a:lnTo>
                    <a:pt x="901" y="526"/>
                  </a:lnTo>
                  <a:lnTo>
                    <a:pt x="886" y="547"/>
                  </a:lnTo>
                  <a:lnTo>
                    <a:pt x="874" y="572"/>
                  </a:lnTo>
                  <a:lnTo>
                    <a:pt x="865" y="601"/>
                  </a:lnTo>
                  <a:lnTo>
                    <a:pt x="860" y="632"/>
                  </a:lnTo>
                  <a:lnTo>
                    <a:pt x="857" y="668"/>
                  </a:lnTo>
                  <a:lnTo>
                    <a:pt x="856" y="703"/>
                  </a:lnTo>
                  <a:lnTo>
                    <a:pt x="857" y="741"/>
                  </a:lnTo>
                  <a:lnTo>
                    <a:pt x="860" y="778"/>
                  </a:lnTo>
                  <a:lnTo>
                    <a:pt x="865" y="814"/>
                  </a:lnTo>
                  <a:lnTo>
                    <a:pt x="872" y="850"/>
                  </a:lnTo>
                  <a:lnTo>
                    <a:pt x="880" y="884"/>
                  </a:lnTo>
                  <a:lnTo>
                    <a:pt x="890" y="914"/>
                  </a:lnTo>
                  <a:lnTo>
                    <a:pt x="899" y="941"/>
                  </a:lnTo>
                  <a:lnTo>
                    <a:pt x="911" y="964"/>
                  </a:lnTo>
                  <a:lnTo>
                    <a:pt x="923" y="982"/>
                  </a:lnTo>
                  <a:lnTo>
                    <a:pt x="941" y="1003"/>
                  </a:lnTo>
                  <a:lnTo>
                    <a:pt x="963" y="1024"/>
                  </a:lnTo>
                  <a:lnTo>
                    <a:pt x="988" y="1045"/>
                  </a:lnTo>
                  <a:lnTo>
                    <a:pt x="1016" y="1064"/>
                  </a:lnTo>
                  <a:lnTo>
                    <a:pt x="1045" y="1083"/>
                  </a:lnTo>
                  <a:lnTo>
                    <a:pt x="1075" y="1100"/>
                  </a:lnTo>
                  <a:lnTo>
                    <a:pt x="1106" y="1113"/>
                  </a:lnTo>
                  <a:lnTo>
                    <a:pt x="1138" y="1122"/>
                  </a:lnTo>
                  <a:lnTo>
                    <a:pt x="1168" y="1128"/>
                  </a:lnTo>
                  <a:lnTo>
                    <a:pt x="1198" y="1128"/>
                  </a:lnTo>
                  <a:lnTo>
                    <a:pt x="1225" y="1123"/>
                  </a:lnTo>
                  <a:lnTo>
                    <a:pt x="1250" y="1113"/>
                  </a:lnTo>
                  <a:lnTo>
                    <a:pt x="1272" y="1097"/>
                  </a:lnTo>
                  <a:lnTo>
                    <a:pt x="1288" y="1079"/>
                  </a:lnTo>
                  <a:lnTo>
                    <a:pt x="1301" y="1060"/>
                  </a:lnTo>
                  <a:lnTo>
                    <a:pt x="1313" y="1041"/>
                  </a:lnTo>
                  <a:lnTo>
                    <a:pt x="1322" y="1022"/>
                  </a:lnTo>
                  <a:lnTo>
                    <a:pt x="1333" y="1005"/>
                  </a:lnTo>
                  <a:lnTo>
                    <a:pt x="1344" y="991"/>
                  </a:lnTo>
                  <a:lnTo>
                    <a:pt x="1441" y="979"/>
                  </a:lnTo>
                  <a:lnTo>
                    <a:pt x="1471" y="988"/>
                  </a:lnTo>
                  <a:lnTo>
                    <a:pt x="1495" y="1000"/>
                  </a:lnTo>
                  <a:lnTo>
                    <a:pt x="1512" y="1015"/>
                  </a:lnTo>
                  <a:lnTo>
                    <a:pt x="1524" y="1032"/>
                  </a:lnTo>
                  <a:lnTo>
                    <a:pt x="1530" y="1049"/>
                  </a:lnTo>
                  <a:lnTo>
                    <a:pt x="1533" y="1068"/>
                  </a:lnTo>
                  <a:lnTo>
                    <a:pt x="1532" y="1088"/>
                  </a:lnTo>
                  <a:lnTo>
                    <a:pt x="1525" y="1108"/>
                  </a:lnTo>
                  <a:lnTo>
                    <a:pt x="1517" y="1128"/>
                  </a:lnTo>
                  <a:lnTo>
                    <a:pt x="1505" y="1149"/>
                  </a:lnTo>
                  <a:lnTo>
                    <a:pt x="1491" y="1170"/>
                  </a:lnTo>
                  <a:lnTo>
                    <a:pt x="1475" y="1190"/>
                  </a:lnTo>
                  <a:lnTo>
                    <a:pt x="1457" y="1208"/>
                  </a:lnTo>
                  <a:lnTo>
                    <a:pt x="1439" y="1227"/>
                  </a:lnTo>
                  <a:lnTo>
                    <a:pt x="1420" y="1244"/>
                  </a:lnTo>
                  <a:lnTo>
                    <a:pt x="1401" y="1258"/>
                  </a:lnTo>
                  <a:lnTo>
                    <a:pt x="1382" y="1270"/>
                  </a:lnTo>
                  <a:lnTo>
                    <a:pt x="1365" y="1280"/>
                  </a:lnTo>
                  <a:lnTo>
                    <a:pt x="1321" y="1303"/>
                  </a:lnTo>
                  <a:lnTo>
                    <a:pt x="1282" y="1318"/>
                  </a:lnTo>
                  <a:lnTo>
                    <a:pt x="1245" y="1330"/>
                  </a:lnTo>
                  <a:lnTo>
                    <a:pt x="1211" y="1337"/>
                  </a:lnTo>
                  <a:lnTo>
                    <a:pt x="1178" y="1338"/>
                  </a:lnTo>
                  <a:lnTo>
                    <a:pt x="1145" y="1335"/>
                  </a:lnTo>
                  <a:lnTo>
                    <a:pt x="1114" y="1329"/>
                  </a:lnTo>
                  <a:lnTo>
                    <a:pt x="1080" y="1318"/>
                  </a:lnTo>
                  <a:lnTo>
                    <a:pt x="1045" y="1303"/>
                  </a:lnTo>
                  <a:lnTo>
                    <a:pt x="1005" y="1284"/>
                  </a:lnTo>
                  <a:lnTo>
                    <a:pt x="1054" y="1712"/>
                  </a:lnTo>
                  <a:lnTo>
                    <a:pt x="630" y="1762"/>
                  </a:lnTo>
                  <a:lnTo>
                    <a:pt x="552" y="1019"/>
                  </a:lnTo>
                  <a:lnTo>
                    <a:pt x="548" y="1017"/>
                  </a:lnTo>
                  <a:lnTo>
                    <a:pt x="537" y="1015"/>
                  </a:lnTo>
                  <a:lnTo>
                    <a:pt x="520" y="1011"/>
                  </a:lnTo>
                  <a:lnTo>
                    <a:pt x="496" y="1004"/>
                  </a:lnTo>
                  <a:lnTo>
                    <a:pt x="467" y="995"/>
                  </a:lnTo>
                  <a:lnTo>
                    <a:pt x="435" y="984"/>
                  </a:lnTo>
                  <a:lnTo>
                    <a:pt x="399" y="970"/>
                  </a:lnTo>
                  <a:lnTo>
                    <a:pt x="360" y="953"/>
                  </a:lnTo>
                  <a:lnTo>
                    <a:pt x="318" y="933"/>
                  </a:lnTo>
                  <a:lnTo>
                    <a:pt x="276" y="911"/>
                  </a:lnTo>
                  <a:lnTo>
                    <a:pt x="239" y="889"/>
                  </a:lnTo>
                  <a:lnTo>
                    <a:pt x="204" y="865"/>
                  </a:lnTo>
                  <a:lnTo>
                    <a:pt x="170" y="842"/>
                  </a:lnTo>
                  <a:lnTo>
                    <a:pt x="137" y="816"/>
                  </a:lnTo>
                  <a:lnTo>
                    <a:pt x="107" y="789"/>
                  </a:lnTo>
                  <a:lnTo>
                    <a:pt x="80" y="762"/>
                  </a:lnTo>
                  <a:lnTo>
                    <a:pt x="55" y="734"/>
                  </a:lnTo>
                  <a:lnTo>
                    <a:pt x="35" y="708"/>
                  </a:lnTo>
                  <a:lnTo>
                    <a:pt x="18" y="682"/>
                  </a:lnTo>
                  <a:lnTo>
                    <a:pt x="6" y="657"/>
                  </a:lnTo>
                  <a:lnTo>
                    <a:pt x="0" y="634"/>
                  </a:lnTo>
                  <a:lnTo>
                    <a:pt x="0" y="611"/>
                  </a:lnTo>
                  <a:lnTo>
                    <a:pt x="5" y="592"/>
                  </a:lnTo>
                  <a:lnTo>
                    <a:pt x="18" y="575"/>
                  </a:lnTo>
                  <a:lnTo>
                    <a:pt x="38" y="558"/>
                  </a:lnTo>
                  <a:lnTo>
                    <a:pt x="58" y="549"/>
                  </a:lnTo>
                  <a:lnTo>
                    <a:pt x="75" y="546"/>
                  </a:lnTo>
                  <a:lnTo>
                    <a:pt x="90" y="549"/>
                  </a:lnTo>
                  <a:lnTo>
                    <a:pt x="106" y="556"/>
                  </a:lnTo>
                  <a:lnTo>
                    <a:pt x="123" y="568"/>
                  </a:lnTo>
                  <a:lnTo>
                    <a:pt x="139" y="584"/>
                  </a:lnTo>
                  <a:lnTo>
                    <a:pt x="156" y="604"/>
                  </a:lnTo>
                  <a:lnTo>
                    <a:pt x="173" y="626"/>
                  </a:lnTo>
                  <a:lnTo>
                    <a:pt x="191" y="649"/>
                  </a:lnTo>
                  <a:lnTo>
                    <a:pt x="212" y="676"/>
                  </a:lnTo>
                  <a:lnTo>
                    <a:pt x="234" y="702"/>
                  </a:lnTo>
                  <a:lnTo>
                    <a:pt x="259" y="728"/>
                  </a:lnTo>
                  <a:lnTo>
                    <a:pt x="287" y="754"/>
                  </a:lnTo>
                  <a:lnTo>
                    <a:pt x="317" y="779"/>
                  </a:lnTo>
                  <a:lnTo>
                    <a:pt x="348" y="801"/>
                  </a:lnTo>
                  <a:lnTo>
                    <a:pt x="383" y="822"/>
                  </a:lnTo>
                  <a:lnTo>
                    <a:pt x="421" y="840"/>
                  </a:lnTo>
                  <a:lnTo>
                    <a:pt x="462" y="855"/>
                  </a:lnTo>
                  <a:lnTo>
                    <a:pt x="505" y="865"/>
                  </a:lnTo>
                  <a:lnTo>
                    <a:pt x="503" y="863"/>
                  </a:lnTo>
                  <a:lnTo>
                    <a:pt x="493" y="857"/>
                  </a:lnTo>
                  <a:lnTo>
                    <a:pt x="479" y="850"/>
                  </a:lnTo>
                  <a:lnTo>
                    <a:pt x="461" y="838"/>
                  </a:lnTo>
                  <a:lnTo>
                    <a:pt x="438" y="822"/>
                  </a:lnTo>
                  <a:lnTo>
                    <a:pt x="414" y="805"/>
                  </a:lnTo>
                  <a:lnTo>
                    <a:pt x="385" y="784"/>
                  </a:lnTo>
                  <a:lnTo>
                    <a:pt x="355" y="761"/>
                  </a:lnTo>
                  <a:lnTo>
                    <a:pt x="325" y="734"/>
                  </a:lnTo>
                  <a:lnTo>
                    <a:pt x="293" y="707"/>
                  </a:lnTo>
                  <a:lnTo>
                    <a:pt x="262" y="676"/>
                  </a:lnTo>
                  <a:lnTo>
                    <a:pt x="221" y="632"/>
                  </a:lnTo>
                  <a:lnTo>
                    <a:pt x="186" y="589"/>
                  </a:lnTo>
                  <a:lnTo>
                    <a:pt x="154" y="546"/>
                  </a:lnTo>
                  <a:lnTo>
                    <a:pt x="127" y="505"/>
                  </a:lnTo>
                  <a:lnTo>
                    <a:pt x="105" y="465"/>
                  </a:lnTo>
                  <a:lnTo>
                    <a:pt x="86" y="425"/>
                  </a:lnTo>
                  <a:lnTo>
                    <a:pt x="73" y="389"/>
                  </a:lnTo>
                  <a:lnTo>
                    <a:pt x="64" y="355"/>
                  </a:lnTo>
                  <a:lnTo>
                    <a:pt x="59" y="323"/>
                  </a:lnTo>
                  <a:lnTo>
                    <a:pt x="59" y="293"/>
                  </a:lnTo>
                  <a:lnTo>
                    <a:pt x="61" y="268"/>
                  </a:lnTo>
                  <a:lnTo>
                    <a:pt x="71" y="246"/>
                  </a:lnTo>
                  <a:lnTo>
                    <a:pt x="82" y="228"/>
                  </a:lnTo>
                  <a:lnTo>
                    <a:pt x="99" y="213"/>
                  </a:lnTo>
                  <a:lnTo>
                    <a:pt x="119" y="204"/>
                  </a:lnTo>
                  <a:lnTo>
                    <a:pt x="144" y="200"/>
                  </a:lnTo>
                  <a:lnTo>
                    <a:pt x="174" y="202"/>
                  </a:lnTo>
                  <a:lnTo>
                    <a:pt x="191" y="206"/>
                  </a:lnTo>
                  <a:lnTo>
                    <a:pt x="205" y="215"/>
                  </a:lnTo>
                  <a:lnTo>
                    <a:pt x="215" y="227"/>
                  </a:lnTo>
                  <a:lnTo>
                    <a:pt x="222" y="244"/>
                  </a:lnTo>
                  <a:lnTo>
                    <a:pt x="228" y="263"/>
                  </a:lnTo>
                  <a:lnTo>
                    <a:pt x="232" y="287"/>
                  </a:lnTo>
                  <a:lnTo>
                    <a:pt x="236" y="312"/>
                  </a:lnTo>
                  <a:lnTo>
                    <a:pt x="241" y="342"/>
                  </a:lnTo>
                  <a:lnTo>
                    <a:pt x="246" y="372"/>
                  </a:lnTo>
                  <a:lnTo>
                    <a:pt x="254" y="406"/>
                  </a:lnTo>
                  <a:lnTo>
                    <a:pt x="264" y="441"/>
                  </a:lnTo>
                  <a:lnTo>
                    <a:pt x="279" y="479"/>
                  </a:lnTo>
                  <a:lnTo>
                    <a:pt x="297" y="518"/>
                  </a:lnTo>
                  <a:lnTo>
                    <a:pt x="321" y="559"/>
                  </a:lnTo>
                  <a:lnTo>
                    <a:pt x="351" y="600"/>
                  </a:lnTo>
                  <a:lnTo>
                    <a:pt x="382" y="638"/>
                  </a:lnTo>
                  <a:lnTo>
                    <a:pt x="415" y="674"/>
                  </a:lnTo>
                  <a:lnTo>
                    <a:pt x="450" y="710"/>
                  </a:lnTo>
                  <a:lnTo>
                    <a:pt x="488" y="741"/>
                  </a:lnTo>
                  <a:lnTo>
                    <a:pt x="531" y="770"/>
                  </a:lnTo>
                  <a:lnTo>
                    <a:pt x="530" y="767"/>
                  </a:lnTo>
                  <a:lnTo>
                    <a:pt x="524" y="761"/>
                  </a:lnTo>
                  <a:lnTo>
                    <a:pt x="513" y="749"/>
                  </a:lnTo>
                  <a:lnTo>
                    <a:pt x="500" y="733"/>
                  </a:lnTo>
                  <a:lnTo>
                    <a:pt x="484" y="713"/>
                  </a:lnTo>
                  <a:lnTo>
                    <a:pt x="466" y="690"/>
                  </a:lnTo>
                  <a:lnTo>
                    <a:pt x="446" y="664"/>
                  </a:lnTo>
                  <a:lnTo>
                    <a:pt x="427" y="634"/>
                  </a:lnTo>
                  <a:lnTo>
                    <a:pt x="406" y="602"/>
                  </a:lnTo>
                  <a:lnTo>
                    <a:pt x="385" y="567"/>
                  </a:lnTo>
                  <a:lnTo>
                    <a:pt x="365" y="530"/>
                  </a:lnTo>
                  <a:lnTo>
                    <a:pt x="351" y="500"/>
                  </a:lnTo>
                  <a:lnTo>
                    <a:pt x="338" y="467"/>
                  </a:lnTo>
                  <a:lnTo>
                    <a:pt x="326" y="432"/>
                  </a:lnTo>
                  <a:lnTo>
                    <a:pt x="315" y="397"/>
                  </a:lnTo>
                  <a:lnTo>
                    <a:pt x="306" y="360"/>
                  </a:lnTo>
                  <a:lnTo>
                    <a:pt x="300" y="323"/>
                  </a:lnTo>
                  <a:lnTo>
                    <a:pt x="296" y="285"/>
                  </a:lnTo>
                  <a:lnTo>
                    <a:pt x="293" y="249"/>
                  </a:lnTo>
                  <a:lnTo>
                    <a:pt x="293" y="213"/>
                  </a:lnTo>
                  <a:lnTo>
                    <a:pt x="296" y="178"/>
                  </a:lnTo>
                  <a:lnTo>
                    <a:pt x="301" y="145"/>
                  </a:lnTo>
                  <a:lnTo>
                    <a:pt x="309" y="115"/>
                  </a:lnTo>
                  <a:lnTo>
                    <a:pt x="319" y="88"/>
                  </a:lnTo>
                  <a:lnTo>
                    <a:pt x="332" y="63"/>
                  </a:lnTo>
                  <a:lnTo>
                    <a:pt x="349" y="41"/>
                  </a:lnTo>
                  <a:lnTo>
                    <a:pt x="369" y="24"/>
                  </a:lnTo>
                  <a:lnTo>
                    <a:pt x="391" y="11"/>
                  </a:lnTo>
                  <a:lnTo>
                    <a:pt x="419" y="3"/>
                  </a:lnTo>
                  <a:lnTo>
                    <a:pt x="449"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4" name="Freeform 28"/>
            <p:cNvSpPr/>
            <p:nvPr/>
          </p:nvSpPr>
          <p:spPr bwMode="auto">
            <a:xfrm>
              <a:off x="1490142" y="4846533"/>
              <a:ext cx="579251" cy="259921"/>
            </a:xfrm>
            <a:custGeom>
              <a:avLst/>
              <a:gdLst>
                <a:gd name="T0" fmla="*/ 516 w 546"/>
                <a:gd name="T1" fmla="*/ 0 h 245"/>
                <a:gd name="T2" fmla="*/ 546 w 546"/>
                <a:gd name="T3" fmla="*/ 173 h 245"/>
                <a:gd name="T4" fmla="*/ 19 w 546"/>
                <a:gd name="T5" fmla="*/ 245 h 245"/>
                <a:gd name="T6" fmla="*/ 0 w 546"/>
                <a:gd name="T7" fmla="*/ 61 h 245"/>
                <a:gd name="T8" fmla="*/ 516 w 546"/>
                <a:gd name="T9" fmla="*/ 0 h 245"/>
              </a:gdLst>
              <a:ahLst/>
              <a:cxnLst>
                <a:cxn ang="0">
                  <a:pos x="T0" y="T1"/>
                </a:cxn>
                <a:cxn ang="0">
                  <a:pos x="T2" y="T3"/>
                </a:cxn>
                <a:cxn ang="0">
                  <a:pos x="T4" y="T5"/>
                </a:cxn>
                <a:cxn ang="0">
                  <a:pos x="T6" y="T7"/>
                </a:cxn>
                <a:cxn ang="0">
                  <a:pos x="T8" y="T9"/>
                </a:cxn>
              </a:cxnLst>
              <a:rect l="0" t="0" r="r" b="b"/>
              <a:pathLst>
                <a:path w="546" h="245">
                  <a:moveTo>
                    <a:pt x="516" y="0"/>
                  </a:moveTo>
                  <a:lnTo>
                    <a:pt x="546" y="173"/>
                  </a:lnTo>
                  <a:lnTo>
                    <a:pt x="19" y="245"/>
                  </a:lnTo>
                  <a:lnTo>
                    <a:pt x="0" y="61"/>
                  </a:lnTo>
                  <a:lnTo>
                    <a:pt x="516"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5" name="Freeform 29"/>
            <p:cNvSpPr/>
            <p:nvPr/>
          </p:nvSpPr>
          <p:spPr bwMode="auto">
            <a:xfrm>
              <a:off x="1472106" y="4951562"/>
              <a:ext cx="941018" cy="1906438"/>
            </a:xfrm>
            <a:custGeom>
              <a:avLst/>
              <a:gdLst>
                <a:gd name="T0" fmla="*/ 590 w 887"/>
                <a:gd name="T1" fmla="*/ 0 h 1797"/>
                <a:gd name="T2" fmla="*/ 887 w 887"/>
                <a:gd name="T3" fmla="*/ 1797 h 1797"/>
                <a:gd name="T4" fmla="*/ 209 w 887"/>
                <a:gd name="T5" fmla="*/ 1797 h 1797"/>
                <a:gd name="T6" fmla="*/ 0 w 887"/>
                <a:gd name="T7" fmla="*/ 79 h 1797"/>
                <a:gd name="T8" fmla="*/ 590 w 887"/>
                <a:gd name="T9" fmla="*/ 0 h 1797"/>
              </a:gdLst>
              <a:ahLst/>
              <a:cxnLst>
                <a:cxn ang="0">
                  <a:pos x="T0" y="T1"/>
                </a:cxn>
                <a:cxn ang="0">
                  <a:pos x="T2" y="T3"/>
                </a:cxn>
                <a:cxn ang="0">
                  <a:pos x="T4" y="T5"/>
                </a:cxn>
                <a:cxn ang="0">
                  <a:pos x="T6" y="T7"/>
                </a:cxn>
                <a:cxn ang="0">
                  <a:pos x="T8" y="T9"/>
                </a:cxn>
              </a:cxnLst>
              <a:rect l="0" t="0" r="r" b="b"/>
              <a:pathLst>
                <a:path w="887" h="1797">
                  <a:moveTo>
                    <a:pt x="590" y="0"/>
                  </a:moveTo>
                  <a:lnTo>
                    <a:pt x="887" y="1797"/>
                  </a:lnTo>
                  <a:lnTo>
                    <a:pt x="209" y="1797"/>
                  </a:lnTo>
                  <a:lnTo>
                    <a:pt x="0" y="79"/>
                  </a:lnTo>
                  <a:lnTo>
                    <a:pt x="590"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30"/>
            <p:cNvSpPr/>
            <p:nvPr/>
          </p:nvSpPr>
          <p:spPr bwMode="auto">
            <a:xfrm>
              <a:off x="1583501" y="5149950"/>
              <a:ext cx="118821" cy="120943"/>
            </a:xfrm>
            <a:custGeom>
              <a:avLst/>
              <a:gdLst>
                <a:gd name="T0" fmla="*/ 49 w 112"/>
                <a:gd name="T1" fmla="*/ 0 h 114"/>
                <a:gd name="T2" fmla="*/ 68 w 112"/>
                <a:gd name="T3" fmla="*/ 1 h 114"/>
                <a:gd name="T4" fmla="*/ 83 w 112"/>
                <a:gd name="T5" fmla="*/ 8 h 114"/>
                <a:gd name="T6" fmla="*/ 98 w 112"/>
                <a:gd name="T7" fmla="*/ 19 h 114"/>
                <a:gd name="T8" fmla="*/ 108 w 112"/>
                <a:gd name="T9" fmla="*/ 34 h 114"/>
                <a:gd name="T10" fmla="*/ 112 w 112"/>
                <a:gd name="T11" fmla="*/ 51 h 114"/>
                <a:gd name="T12" fmla="*/ 111 w 112"/>
                <a:gd name="T13" fmla="*/ 68 h 114"/>
                <a:gd name="T14" fmla="*/ 106 w 112"/>
                <a:gd name="T15" fmla="*/ 85 h 114"/>
                <a:gd name="T16" fmla="*/ 94 w 112"/>
                <a:gd name="T17" fmla="*/ 99 h 114"/>
                <a:gd name="T18" fmla="*/ 78 w 112"/>
                <a:gd name="T19" fmla="*/ 108 h 114"/>
                <a:gd name="T20" fmla="*/ 61 w 112"/>
                <a:gd name="T21" fmla="*/ 114 h 114"/>
                <a:gd name="T22" fmla="*/ 44 w 112"/>
                <a:gd name="T23" fmla="*/ 112 h 114"/>
                <a:gd name="T24" fmla="*/ 27 w 112"/>
                <a:gd name="T25" fmla="*/ 106 h 114"/>
                <a:gd name="T26" fmla="*/ 14 w 112"/>
                <a:gd name="T27" fmla="*/ 95 h 114"/>
                <a:gd name="T28" fmla="*/ 3 w 112"/>
                <a:gd name="T29" fmla="*/ 80 h 114"/>
                <a:gd name="T30" fmla="*/ 0 w 112"/>
                <a:gd name="T31" fmla="*/ 63 h 114"/>
                <a:gd name="T32" fmla="*/ 0 w 112"/>
                <a:gd name="T33" fmla="*/ 46 h 114"/>
                <a:gd name="T34" fmla="*/ 6 w 112"/>
                <a:gd name="T35" fmla="*/ 29 h 114"/>
                <a:gd name="T36" fmla="*/ 18 w 112"/>
                <a:gd name="T37" fmla="*/ 14 h 114"/>
                <a:gd name="T38" fmla="*/ 32 w 112"/>
                <a:gd name="T39" fmla="*/ 5 h 114"/>
                <a:gd name="T40" fmla="*/ 49 w 11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4">
                  <a:moveTo>
                    <a:pt x="49" y="0"/>
                  </a:moveTo>
                  <a:lnTo>
                    <a:pt x="68" y="1"/>
                  </a:lnTo>
                  <a:lnTo>
                    <a:pt x="83" y="8"/>
                  </a:lnTo>
                  <a:lnTo>
                    <a:pt x="98" y="19"/>
                  </a:lnTo>
                  <a:lnTo>
                    <a:pt x="108" y="34"/>
                  </a:lnTo>
                  <a:lnTo>
                    <a:pt x="112" y="51"/>
                  </a:lnTo>
                  <a:lnTo>
                    <a:pt x="111" y="68"/>
                  </a:lnTo>
                  <a:lnTo>
                    <a:pt x="106" y="85"/>
                  </a:lnTo>
                  <a:lnTo>
                    <a:pt x="94" y="99"/>
                  </a:lnTo>
                  <a:lnTo>
                    <a:pt x="78" y="108"/>
                  </a:lnTo>
                  <a:lnTo>
                    <a:pt x="61" y="114"/>
                  </a:lnTo>
                  <a:lnTo>
                    <a:pt x="44" y="112"/>
                  </a:lnTo>
                  <a:lnTo>
                    <a:pt x="27" y="106"/>
                  </a:lnTo>
                  <a:lnTo>
                    <a:pt x="14" y="95"/>
                  </a:lnTo>
                  <a:lnTo>
                    <a:pt x="3" y="80"/>
                  </a:lnTo>
                  <a:lnTo>
                    <a:pt x="0" y="63"/>
                  </a:lnTo>
                  <a:lnTo>
                    <a:pt x="0" y="46"/>
                  </a:lnTo>
                  <a:lnTo>
                    <a:pt x="6" y="29"/>
                  </a:lnTo>
                  <a:lnTo>
                    <a:pt x="18" y="14"/>
                  </a:lnTo>
                  <a:lnTo>
                    <a:pt x="32" y="5"/>
                  </a:lnTo>
                  <a:lnTo>
                    <a:pt x="49"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7" name="Freeform 31"/>
            <p:cNvSpPr/>
            <p:nvPr/>
          </p:nvSpPr>
          <p:spPr bwMode="auto">
            <a:xfrm>
              <a:off x="1601536" y="5399262"/>
              <a:ext cx="119882" cy="120943"/>
            </a:xfrm>
            <a:custGeom>
              <a:avLst/>
              <a:gdLst>
                <a:gd name="T0" fmla="*/ 51 w 113"/>
                <a:gd name="T1" fmla="*/ 0 h 114"/>
                <a:gd name="T2" fmla="*/ 68 w 113"/>
                <a:gd name="T3" fmla="*/ 2 h 114"/>
                <a:gd name="T4" fmla="*/ 85 w 113"/>
                <a:gd name="T5" fmla="*/ 8 h 114"/>
                <a:gd name="T6" fmla="*/ 99 w 113"/>
                <a:gd name="T7" fmla="*/ 19 h 114"/>
                <a:gd name="T8" fmla="*/ 108 w 113"/>
                <a:gd name="T9" fmla="*/ 34 h 114"/>
                <a:gd name="T10" fmla="*/ 113 w 113"/>
                <a:gd name="T11" fmla="*/ 52 h 114"/>
                <a:gd name="T12" fmla="*/ 112 w 113"/>
                <a:gd name="T13" fmla="*/ 69 h 114"/>
                <a:gd name="T14" fmla="*/ 106 w 113"/>
                <a:gd name="T15" fmla="*/ 86 h 114"/>
                <a:gd name="T16" fmla="*/ 95 w 113"/>
                <a:gd name="T17" fmla="*/ 100 h 114"/>
                <a:gd name="T18" fmla="*/ 79 w 113"/>
                <a:gd name="T19" fmla="*/ 109 h 114"/>
                <a:gd name="T20" fmla="*/ 62 w 113"/>
                <a:gd name="T21" fmla="*/ 114 h 114"/>
                <a:gd name="T22" fmla="*/ 45 w 113"/>
                <a:gd name="T23" fmla="*/ 113 h 114"/>
                <a:gd name="T24" fmla="*/ 28 w 113"/>
                <a:gd name="T25" fmla="*/ 106 h 114"/>
                <a:gd name="T26" fmla="*/ 14 w 113"/>
                <a:gd name="T27" fmla="*/ 96 h 114"/>
                <a:gd name="T28" fmla="*/ 5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6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9" y="19"/>
                  </a:lnTo>
                  <a:lnTo>
                    <a:pt x="108" y="34"/>
                  </a:lnTo>
                  <a:lnTo>
                    <a:pt x="113" y="52"/>
                  </a:lnTo>
                  <a:lnTo>
                    <a:pt x="112" y="69"/>
                  </a:lnTo>
                  <a:lnTo>
                    <a:pt x="106" y="86"/>
                  </a:lnTo>
                  <a:lnTo>
                    <a:pt x="95" y="100"/>
                  </a:lnTo>
                  <a:lnTo>
                    <a:pt x="79" y="109"/>
                  </a:lnTo>
                  <a:lnTo>
                    <a:pt x="62" y="114"/>
                  </a:lnTo>
                  <a:lnTo>
                    <a:pt x="45" y="113"/>
                  </a:lnTo>
                  <a:lnTo>
                    <a:pt x="28" y="106"/>
                  </a:lnTo>
                  <a:lnTo>
                    <a:pt x="14" y="96"/>
                  </a:lnTo>
                  <a:lnTo>
                    <a:pt x="5" y="80"/>
                  </a:lnTo>
                  <a:lnTo>
                    <a:pt x="0" y="63"/>
                  </a:lnTo>
                  <a:lnTo>
                    <a:pt x="1" y="46"/>
                  </a:lnTo>
                  <a:lnTo>
                    <a:pt x="7" y="29"/>
                  </a:lnTo>
                  <a:lnTo>
                    <a:pt x="18" y="15"/>
                  </a:lnTo>
                  <a:lnTo>
                    <a:pt x="34" y="6"/>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8" name="Freeform 32"/>
            <p:cNvSpPr/>
            <p:nvPr/>
          </p:nvSpPr>
          <p:spPr bwMode="auto">
            <a:xfrm>
              <a:off x="1625937" y="5659182"/>
              <a:ext cx="119882" cy="120943"/>
            </a:xfrm>
            <a:custGeom>
              <a:avLst/>
              <a:gdLst>
                <a:gd name="T0" fmla="*/ 51 w 113"/>
                <a:gd name="T1" fmla="*/ 0 h 114"/>
                <a:gd name="T2" fmla="*/ 68 w 113"/>
                <a:gd name="T3" fmla="*/ 2 h 114"/>
                <a:gd name="T4" fmla="*/ 85 w 113"/>
                <a:gd name="T5" fmla="*/ 8 h 114"/>
                <a:gd name="T6" fmla="*/ 98 w 113"/>
                <a:gd name="T7" fmla="*/ 19 h 114"/>
                <a:gd name="T8" fmla="*/ 109 w 113"/>
                <a:gd name="T9" fmla="*/ 34 h 114"/>
                <a:gd name="T10" fmla="*/ 113 w 113"/>
                <a:gd name="T11" fmla="*/ 51 h 114"/>
                <a:gd name="T12" fmla="*/ 113 w 113"/>
                <a:gd name="T13" fmla="*/ 68 h 114"/>
                <a:gd name="T14" fmla="*/ 106 w 113"/>
                <a:gd name="T15" fmla="*/ 85 h 114"/>
                <a:gd name="T16" fmla="*/ 94 w 113"/>
                <a:gd name="T17" fmla="*/ 100 h 114"/>
                <a:gd name="T18" fmla="*/ 80 w 113"/>
                <a:gd name="T19" fmla="*/ 109 h 114"/>
                <a:gd name="T20" fmla="*/ 63 w 113"/>
                <a:gd name="T21" fmla="*/ 114 h 114"/>
                <a:gd name="T22" fmla="*/ 45 w 113"/>
                <a:gd name="T23" fmla="*/ 113 h 114"/>
                <a:gd name="T24" fmla="*/ 29 w 113"/>
                <a:gd name="T25" fmla="*/ 106 h 114"/>
                <a:gd name="T26" fmla="*/ 15 w 113"/>
                <a:gd name="T27" fmla="*/ 96 h 114"/>
                <a:gd name="T28" fmla="*/ 4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5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8" y="19"/>
                  </a:lnTo>
                  <a:lnTo>
                    <a:pt x="109" y="34"/>
                  </a:lnTo>
                  <a:lnTo>
                    <a:pt x="113" y="51"/>
                  </a:lnTo>
                  <a:lnTo>
                    <a:pt x="113" y="68"/>
                  </a:lnTo>
                  <a:lnTo>
                    <a:pt x="106" y="85"/>
                  </a:lnTo>
                  <a:lnTo>
                    <a:pt x="94" y="100"/>
                  </a:lnTo>
                  <a:lnTo>
                    <a:pt x="80" y="109"/>
                  </a:lnTo>
                  <a:lnTo>
                    <a:pt x="63" y="114"/>
                  </a:lnTo>
                  <a:lnTo>
                    <a:pt x="45" y="113"/>
                  </a:lnTo>
                  <a:lnTo>
                    <a:pt x="29" y="106"/>
                  </a:lnTo>
                  <a:lnTo>
                    <a:pt x="15" y="96"/>
                  </a:lnTo>
                  <a:lnTo>
                    <a:pt x="4" y="80"/>
                  </a:lnTo>
                  <a:lnTo>
                    <a:pt x="0" y="63"/>
                  </a:lnTo>
                  <a:lnTo>
                    <a:pt x="1" y="46"/>
                  </a:lnTo>
                  <a:lnTo>
                    <a:pt x="7" y="29"/>
                  </a:lnTo>
                  <a:lnTo>
                    <a:pt x="18" y="15"/>
                  </a:lnTo>
                  <a:lnTo>
                    <a:pt x="34" y="5"/>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9" name="Freeform 33"/>
            <p:cNvSpPr/>
            <p:nvPr/>
          </p:nvSpPr>
          <p:spPr bwMode="auto">
            <a:xfrm>
              <a:off x="2311278" y="4287439"/>
              <a:ext cx="1061" cy="106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8FCE9E"/>
            </a:solidFill>
            <a:ln w="0">
              <a:solidFill>
                <a:srgbClr val="8FCE9E"/>
              </a:solidFill>
              <a:prstDash val="solid"/>
              <a:round/>
            </a:ln>
          </p:spPr>
          <p:txBody>
            <a:bodyPr vert="horz" wrap="square" lIns="91440" tIns="45720" rIns="91440" bIns="45720" numCol="1" anchor="t" anchorCtr="0" compatLnSpc="1"/>
            <a:lstStyle/>
            <a:p>
              <a:endParaRPr lang="en-US"/>
            </a:p>
          </p:txBody>
        </p:sp>
        <p:sp>
          <p:nvSpPr>
            <p:cNvPr id="80" name="Freeform 34"/>
            <p:cNvSpPr/>
            <p:nvPr/>
          </p:nvSpPr>
          <p:spPr bwMode="auto">
            <a:xfrm>
              <a:off x="2311278" y="4266221"/>
              <a:ext cx="155953" cy="23340"/>
            </a:xfrm>
            <a:custGeom>
              <a:avLst/>
              <a:gdLst>
                <a:gd name="T0" fmla="*/ 104 w 147"/>
                <a:gd name="T1" fmla="*/ 0 h 22"/>
                <a:gd name="T2" fmla="*/ 128 w 147"/>
                <a:gd name="T3" fmla="*/ 7 h 22"/>
                <a:gd name="T4" fmla="*/ 147 w 147"/>
                <a:gd name="T5" fmla="*/ 16 h 22"/>
                <a:gd name="T6" fmla="*/ 102 w 147"/>
                <a:gd name="T7" fmla="*/ 20 h 22"/>
                <a:gd name="T8" fmla="*/ 62 w 147"/>
                <a:gd name="T9" fmla="*/ 21 h 22"/>
                <a:gd name="T10" fmla="*/ 28 w 147"/>
                <a:gd name="T11" fmla="*/ 22 h 22"/>
                <a:gd name="T12" fmla="*/ 0 w 147"/>
                <a:gd name="T13" fmla="*/ 21 h 22"/>
                <a:gd name="T14" fmla="*/ 1 w 147"/>
                <a:gd name="T15" fmla="*/ 20 h 22"/>
                <a:gd name="T16" fmla="*/ 7 w 147"/>
                <a:gd name="T17" fmla="*/ 12 h 22"/>
                <a:gd name="T18" fmla="*/ 85 w 147"/>
                <a:gd name="T19" fmla="*/ 3 h 22"/>
                <a:gd name="T20" fmla="*/ 104 w 14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2">
                  <a:moveTo>
                    <a:pt x="104" y="0"/>
                  </a:moveTo>
                  <a:lnTo>
                    <a:pt x="128" y="7"/>
                  </a:lnTo>
                  <a:lnTo>
                    <a:pt x="147" y="16"/>
                  </a:lnTo>
                  <a:lnTo>
                    <a:pt x="102" y="20"/>
                  </a:lnTo>
                  <a:lnTo>
                    <a:pt x="62" y="21"/>
                  </a:lnTo>
                  <a:lnTo>
                    <a:pt x="28" y="22"/>
                  </a:lnTo>
                  <a:lnTo>
                    <a:pt x="0" y="21"/>
                  </a:lnTo>
                  <a:lnTo>
                    <a:pt x="1" y="20"/>
                  </a:lnTo>
                  <a:lnTo>
                    <a:pt x="7" y="12"/>
                  </a:lnTo>
                  <a:lnTo>
                    <a:pt x="85" y="3"/>
                  </a:lnTo>
                  <a:lnTo>
                    <a:pt x="104" y="0"/>
                  </a:lnTo>
                  <a:close/>
                </a:path>
              </a:pathLst>
            </a:custGeom>
            <a:solidFill>
              <a:schemeClr val="accent5">
                <a:lumMod val="75000"/>
              </a:schemeClr>
            </a:solidFill>
            <a:ln w="0">
              <a:solidFill>
                <a:srgbClr val="E8C8AF"/>
              </a:solidFill>
              <a:prstDash val="solid"/>
              <a:round/>
            </a:ln>
          </p:spPr>
          <p:txBody>
            <a:bodyPr vert="horz" wrap="square" lIns="91440" tIns="45720" rIns="91440" bIns="45720" numCol="1" anchor="t" anchorCtr="0" compatLnSpc="1"/>
            <a:lstStyle/>
            <a:p>
              <a:endParaRPr lang="en-US"/>
            </a:p>
          </p:txBody>
        </p:sp>
      </p:grpSp>
      <p:sp>
        <p:nvSpPr>
          <p:cNvPr id="81" name="TextBox 51"/>
          <p:cNvSpPr txBox="1"/>
          <p:nvPr/>
        </p:nvSpPr>
        <p:spPr>
          <a:xfrm>
            <a:off x="1620520" y="322580"/>
            <a:ext cx="10034905" cy="1383665"/>
          </a:xfrm>
          <a:prstGeom prst="rect">
            <a:avLst/>
          </a:prstGeom>
          <a:solidFill>
            <a:srgbClr val="FDBD19"/>
          </a:solidFill>
        </p:spPr>
        <p:txBody>
          <a:bodyPr wrap="square" rtlCol="0">
            <a:spAutoFit/>
          </a:bodyPr>
          <a:lstStyle/>
          <a:p>
            <a:pPr algn="ctr">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运动队中人际关系的评估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spcBef>
                <a:spcPct val="0"/>
              </a:spcBef>
              <a:buNone/>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Assess interpersonal relationships in sports teams</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 name="Group 2"/>
          <p:cNvGrpSpPr/>
          <p:nvPr/>
        </p:nvGrpSpPr>
        <p:grpSpPr>
          <a:xfrm>
            <a:off x="5181600" y="1911350"/>
            <a:ext cx="6664326" cy="2168525"/>
            <a:chOff x="5857539" y="3985149"/>
            <a:chExt cx="5362821" cy="2168525"/>
          </a:xfrm>
        </p:grpSpPr>
        <p:sp>
          <p:nvSpPr>
            <p:cNvPr id="83" name="Rectangle 52"/>
            <p:cNvSpPr/>
            <p:nvPr/>
          </p:nvSpPr>
          <p:spPr>
            <a:xfrm>
              <a:off x="6177418" y="3985149"/>
              <a:ext cx="5042942" cy="2168525"/>
            </a:xfrm>
            <a:prstGeom prst="rect">
              <a:avLst/>
            </a:prstGeom>
          </p:spPr>
          <p:txBody>
            <a:bodyPr wrap="square">
              <a:spAutoFit/>
            </a:bodyPr>
            <a:lstStyle/>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这项工作[提出了根据有条件的5分制对运动队中人际关系水平进行评估的方法。</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This work [proposes a method for evaluating the level of interpersonal relationships in sports teams based on a conditional 5-point system.</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Oval 1"/>
            <p:cNvSpPr/>
            <p:nvPr/>
          </p:nvSpPr>
          <p:spPr>
            <a:xfrm>
              <a:off x="5857539" y="4274568"/>
              <a:ext cx="180747" cy="180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54"/>
          <p:cNvGrpSpPr/>
          <p:nvPr/>
        </p:nvGrpSpPr>
        <p:grpSpPr>
          <a:xfrm>
            <a:off x="5247640" y="4144645"/>
            <a:ext cx="6407785" cy="2168525"/>
            <a:chOff x="5857539" y="4029913"/>
            <a:chExt cx="4669616" cy="2168525"/>
          </a:xfrm>
        </p:grpSpPr>
        <p:sp>
          <p:nvSpPr>
            <p:cNvPr id="86" name="Rectangle 55"/>
            <p:cNvSpPr/>
            <p:nvPr/>
          </p:nvSpPr>
          <p:spPr>
            <a:xfrm>
              <a:off x="6177405" y="4029913"/>
              <a:ext cx="4349750" cy="2168525"/>
            </a:xfrm>
            <a:prstGeom prst="rect">
              <a:avLst/>
            </a:prstGeom>
          </p:spPr>
          <p:txBody>
            <a:bodyPr wrap="square">
              <a:spAutoFit/>
            </a:bodyPr>
            <a:lstStyle/>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该量表可以用于各种运动，但是对于那些以队友共同相互关联的活动为特征的量表尤其方便。</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buNone/>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The scale can be used for various sports, but it is especially convenient for scales that are characterized by teammates’ interrelated activities.</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Oval 56"/>
            <p:cNvSpPr/>
            <p:nvPr/>
          </p:nvSpPr>
          <p:spPr>
            <a:xfrm>
              <a:off x="5857539" y="4274568"/>
              <a:ext cx="180747" cy="180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500"/>
                                        <p:tgtEl>
                                          <p:spTgt spid="82"/>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wipe(left)">
                                      <p:cBhvr>
                                        <p:cTn id="3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64173" y="430530"/>
          <a:ext cx="11536045" cy="5123180"/>
        </p:xfrm>
        <a:graphic>
          <a:graphicData uri="http://schemas.openxmlformats.org/drawingml/2006/table">
            <a:tbl>
              <a:tblPr firstRow="1" bandRow="1">
                <a:tableStyleId>{5940675A-B579-460E-94D1-54222C63F5DA}</a:tableStyleId>
              </a:tblPr>
              <a:tblGrid>
                <a:gridCol w="705485"/>
                <a:gridCol w="10830560"/>
              </a:tblGrid>
              <a:tr h="581660">
                <a:tc>
                  <a:txBody>
                    <a:bodyPr/>
                    <a:p>
                      <a:pPr indent="0" algn="ctr">
                        <a:buNone/>
                      </a:pPr>
                      <a:r>
                        <a:rPr lang="en-US" sz="1800" b="0">
                          <a:latin typeface="Times New Roman" panose="02020603050405020304" charset="0"/>
                          <a:cs typeface="Times New Roman" panose="02020603050405020304" charset="0"/>
                        </a:rPr>
                        <a:t>№ п/п</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运动员互动中的人际关系水平Interpersonal relationship level in athlete interaction</a:t>
                      </a:r>
                      <a:endParaRPr 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1660">
                <a:tc>
                  <a:txBody>
                    <a:bodyPr/>
                    <a:p>
                      <a:pPr indent="0" algn="ctr">
                        <a:buNone/>
                      </a:pPr>
                      <a:r>
                        <a:rPr lang="en-US" sz="1800" b="0">
                          <a:latin typeface="Times New Roman" panose="02020603050405020304" charset="0"/>
                          <a:cs typeface="Times New Roman" panose="02020603050405020304" charset="0"/>
                        </a:rPr>
                        <a:t>1</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他们互相配合，和谐相处，互相了解， 不要责备而是支持，主动提供互助</a:t>
                      </a:r>
                      <a:r>
                        <a:rPr lang="en-US" altLang="en-US" sz="1600">
                          <a:latin typeface="幼圆" panose="02010509060101010101" charset="-122"/>
                          <a:ea typeface="幼圆" panose="02010509060101010101" charset="-122"/>
                          <a:cs typeface="幼圆" panose="02010509060101010101" charset="-122"/>
                          <a:sym typeface="+mn-ea"/>
                        </a:rPr>
                        <a:t>They cooperate with each other, get along with each other in harmony, understand each other, don’t blame but support, take the initiative to provide mutual assistance</a:t>
                      </a:r>
                      <a:endParaRPr lang="en-US" alt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3920">
                <a:tc>
                  <a:txBody>
                    <a:bodyPr/>
                    <a:p>
                      <a:pPr indent="0" algn="ctr">
                        <a:buNone/>
                      </a:pPr>
                      <a:r>
                        <a:rPr lang="en-US" sz="1600" b="1">
                          <a:latin typeface="幼圆" panose="02010509060101010101" charset="-122"/>
                          <a:ea typeface="幼圆" panose="02010509060101010101" charset="-122"/>
                          <a:cs typeface="幼圆" panose="02010509060101010101" charset="-122"/>
                        </a:rPr>
                        <a:t> </a:t>
                      </a:r>
                      <a:r>
                        <a:rPr lang="en-US" sz="1800" b="0">
                          <a:latin typeface="Times New Roman" panose="02020603050405020304" charset="0"/>
                          <a:cs typeface="Times New Roman" panose="02020603050405020304" charset="0"/>
                        </a:rPr>
                        <a:t>2</a:t>
                      </a:r>
                      <a:endParaRPr lang="en-US" altLang="en-US" sz="1800" b="0">
                        <a:latin typeface="Times New Roman" panose="02020603050405020304" charset="0"/>
                        <a:ea typeface="幼圆" panose="02010509060101010101" charset="-122"/>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与轻微的失配进行互动，相互了解，支持和认可胜过责备，必要时互相帮助</a:t>
                      </a:r>
                      <a:r>
                        <a:rPr lang="en-US" altLang="en-US" sz="1600">
                          <a:latin typeface="幼圆" panose="02010509060101010101" charset="-122"/>
                          <a:ea typeface="幼圆" panose="02010509060101010101" charset="-122"/>
                          <a:cs typeface="幼圆" panose="02010509060101010101" charset="-122"/>
                          <a:sym typeface="+mn-ea"/>
                        </a:rPr>
                        <a:t>Interact with minor mismatches, understand each other, support and recognize rather than blame, and help each other if necessary</a:t>
                      </a:r>
                      <a:endParaRPr lang="en-US" alt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1660">
                <a:tc>
                  <a:txBody>
                    <a:bodyPr/>
                    <a:p>
                      <a:pPr indent="0" algn="ctr">
                        <a:buNone/>
                      </a:pPr>
                      <a:r>
                        <a:rPr lang="en-US" sz="1800" b="0">
                          <a:latin typeface="Times New Roman" panose="02020603050405020304" charset="0"/>
                          <a:cs typeface="Times New Roman" panose="02020603050405020304" charset="0"/>
                        </a:rPr>
                        <a:t>3</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他们之间的互动不一致，难以理解，表达许多责备，不寻求互助，仅应要求提供</a:t>
                      </a:r>
                      <a:r>
                        <a:rPr lang="en-US" altLang="en-US" sz="1600">
                          <a:latin typeface="幼圆" panose="02010509060101010101" charset="-122"/>
                          <a:ea typeface="幼圆" panose="02010509060101010101" charset="-122"/>
                          <a:cs typeface="幼圆" panose="02010509060101010101" charset="-122"/>
                          <a:sym typeface="+mn-ea"/>
                        </a:rPr>
                        <a:t>The interaction between them is inconsistent, difficult to understand, expresses many blames, does not seek mutual assistance, only provides on request</a:t>
                      </a:r>
                      <a:endParaRPr lang="en-US" alt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8690">
                <a:tc>
                  <a:txBody>
                    <a:bodyPr/>
                    <a:p>
                      <a:pPr indent="0" algn="ctr">
                        <a:buNone/>
                      </a:pPr>
                      <a:r>
                        <a:rPr lang="en-US" sz="1600" b="1">
                          <a:latin typeface="幼圆" panose="02010509060101010101" charset="-122"/>
                          <a:ea typeface="幼圆" panose="02010509060101010101" charset="-122"/>
                          <a:cs typeface="幼圆" panose="02010509060101010101" charset="-122"/>
                        </a:rPr>
                        <a:t> </a:t>
                      </a:r>
                      <a:r>
                        <a:rPr lang="en-US" sz="1800" b="0">
                          <a:latin typeface="Times New Roman" panose="02020603050405020304" charset="0"/>
                          <a:cs typeface="Times New Roman" panose="02020603050405020304" charset="0"/>
                        </a:rPr>
                        <a:t>4</a:t>
                      </a:r>
                      <a:endParaRPr lang="en-US" altLang="en-US" sz="1800" b="0">
                        <a:latin typeface="Times New Roman" panose="02020603050405020304" charset="0"/>
                        <a:ea typeface="幼圆" panose="02010509060101010101" charset="-122"/>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他们之间进行正式互动，合作伙伴不想互相了解，相互指责胜过友好的建议， 表达了明确的不愿意互相帮助</a:t>
                      </a:r>
                      <a:r>
                        <a:rPr lang="en-US" altLang="en-US" sz="1600">
                          <a:latin typeface="幼圆" panose="02010509060101010101" charset="-122"/>
                          <a:ea typeface="幼圆" panose="02010509060101010101" charset="-122"/>
                          <a:cs typeface="幼圆" panose="02010509060101010101" charset="-122"/>
                          <a:sym typeface="+mn-ea"/>
                        </a:rPr>
                        <a:t>They have a formal interaction, the partners do not want to know each other, mutual accusations are better than friendly suggestions, and they express a clear unwillingness to help each other</a:t>
                      </a:r>
                      <a:endParaRPr lang="en-US" alt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1660">
                <a:tc>
                  <a:txBody>
                    <a:bodyPr/>
                    <a:p>
                      <a:pPr indent="0" algn="ctr">
                        <a:buNone/>
                      </a:pPr>
                      <a:r>
                        <a:rPr lang="en-US" sz="1800" b="0">
                          <a:latin typeface="Times New Roman" panose="02020603050405020304" charset="0"/>
                          <a:cs typeface="Times New Roman" panose="02020603050405020304" charset="0"/>
                        </a:rPr>
                        <a:t>5</a:t>
                      </a:r>
                      <a:endParaRPr lang="en-US" altLang="en-US" sz="18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幼圆" panose="02010509060101010101" charset="-122"/>
                          <a:ea typeface="幼圆" panose="02010509060101010101" charset="-122"/>
                          <a:cs typeface="幼圆" panose="02010509060101010101" charset="-122"/>
                        </a:rPr>
                        <a:t>几乎没有互动，只是偶然发生的， 伙伴发生冲突，断然拒绝互相帮助</a:t>
                      </a:r>
                      <a:r>
                        <a:rPr lang="en-US" altLang="en-US" sz="1600">
                          <a:latin typeface="幼圆" panose="02010509060101010101" charset="-122"/>
                          <a:ea typeface="幼圆" panose="02010509060101010101" charset="-122"/>
                          <a:cs typeface="幼圆" panose="02010509060101010101" charset="-122"/>
                          <a:sym typeface="+mn-ea"/>
                        </a:rPr>
                        <a:t>There is almost no interaction, it just happened accidentally, the partners conflicted and categorically refused to help each other</a:t>
                      </a:r>
                      <a:endParaRPr lang="en-US" altLang="en-US" sz="1600" b="0">
                        <a:latin typeface="幼圆" panose="02010509060101010101" charset="-122"/>
                        <a:ea typeface="幼圆" panose="02010509060101010101" charset="-122"/>
                        <a:cs typeface="幼圆" panose="02010509060101010101" charset="-122"/>
                      </a:endParaRPr>
                    </a:p>
                    <a:p>
                      <a:pPr indent="0">
                        <a:buNone/>
                      </a:pPr>
                      <a:endParaRPr lang="en-US" altLang="en-US" sz="16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273685" y="5535930"/>
            <a:ext cx="11626215" cy="1322070"/>
          </a:xfrm>
          <a:prstGeom prst="rect">
            <a:avLst/>
          </a:prstGeom>
          <a:noFill/>
        </p:spPr>
        <p:txBody>
          <a:bodyPr wrap="square" rtlCol="0">
            <a:spAutoFit/>
          </a:bodyPr>
          <a:p>
            <a:pPr algn="l"/>
            <a:r>
              <a:rPr lang="zh-CN" altLang="en-US" sz="1600" b="1" dirty="0" smtClean="0">
                <a:solidFill>
                  <a:schemeClr val="accent4"/>
                </a:solidFill>
                <a:latin typeface="微软雅黑" panose="020B0503020204020204" pitchFamily="34" charset="-122"/>
                <a:ea typeface="微软雅黑" panose="020B0503020204020204" pitchFamily="34" charset="-122"/>
                <a:sym typeface="+mn-ea"/>
              </a:rPr>
              <a:t>该量表包括5个部分（问题）。每个答案均以一定数量的分数进行评估，如下所示。所有部分的最终得分可以从7（对团队非常不利的评分）到25分（对团队的吸引力非常高的评分）不等。</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The scale consists of 5 parts (questions). Each answer is evaluated with a certain number of points, as shown below. The final score for all parts can range from 7 (a score that is very unfavorable to the team) to 25 (a score that is very attractive to the team).</a:t>
            </a:r>
            <a:endParaRPr lang="zh-CN" altLang="en-US" sz="1600" dirty="0" smtClean="0">
              <a:solidFill>
                <a:schemeClr val="tx1"/>
              </a:solidFill>
              <a:latin typeface="微软雅黑" panose="020B0503020204020204" pitchFamily="34" charset="-122"/>
              <a:ea typeface="微软雅黑" panose="020B0503020204020204" pitchFamily="34" charset="-122"/>
              <a:sym typeface="+mn-ea"/>
            </a:endParaRPr>
          </a:p>
          <a:p>
            <a:endParaRPr lang="zh-CN" altLang="en-US" sz="16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10205085" cy="829945"/>
          </a:xfrm>
          <a:prstGeom prst="rect">
            <a:avLst/>
          </a:prstGeom>
          <a:noFill/>
        </p:spPr>
        <p:txBody>
          <a:bodyPr wrap="squar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1.您如何评价自己的团队归属感？</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How would you rate your sense of belonging to the team?</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Q</a:t>
              </a:r>
              <a:endParaRPr lang="en-US" altLang="zh-CN" sz="2400" spc="300" dirty="0">
                <a:latin typeface="微软雅黑" panose="020B0503020204020204" pitchFamily="34" charset="-122"/>
                <a:ea typeface="微软雅黑" panose="020B0503020204020204" pitchFamily="34" charset="-122"/>
              </a:endParaRPr>
            </a:p>
          </p:txBody>
        </p:sp>
      </p:grpSp>
      <p:pic>
        <p:nvPicPr>
          <p:cNvPr id="142" name="图片 141"/>
          <p:cNvPicPr>
            <a:picLocks noChangeAspect="1"/>
          </p:cNvPicPr>
          <p:nvPr/>
        </p:nvPicPr>
        <p:blipFill>
          <a:blip r:embed="rId2"/>
          <a:stretch>
            <a:fillRect/>
          </a:stretch>
        </p:blipFill>
        <p:spPr>
          <a:xfrm>
            <a:off x="4413847" y="2107802"/>
            <a:ext cx="3451390" cy="3165418"/>
          </a:xfrm>
          <a:prstGeom prst="rect">
            <a:avLst/>
          </a:prstGeom>
          <a:solidFill>
            <a:schemeClr val="bg1"/>
          </a:solidFill>
        </p:spPr>
      </p:pic>
      <p:sp>
        <p:nvSpPr>
          <p:cNvPr id="149" name="文本框 148"/>
          <p:cNvSpPr txBox="1"/>
          <p:nvPr/>
        </p:nvSpPr>
        <p:spPr>
          <a:xfrm>
            <a:off x="5123540" y="2388160"/>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06</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0" name="文本框 149"/>
          <p:cNvSpPr txBox="1"/>
          <p:nvPr/>
        </p:nvSpPr>
        <p:spPr>
          <a:xfrm>
            <a:off x="4605719" y="3216263"/>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05</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1" name="文本框 150"/>
          <p:cNvSpPr txBox="1"/>
          <p:nvPr/>
        </p:nvSpPr>
        <p:spPr>
          <a:xfrm>
            <a:off x="5131773" y="420450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04</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2" name="文本框 151"/>
          <p:cNvSpPr txBox="1"/>
          <p:nvPr/>
        </p:nvSpPr>
        <p:spPr>
          <a:xfrm>
            <a:off x="6225913" y="418535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03</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3" name="文本框 152"/>
          <p:cNvSpPr txBox="1"/>
          <p:nvPr/>
        </p:nvSpPr>
        <p:spPr>
          <a:xfrm>
            <a:off x="6683113" y="3309045"/>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02</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4" name="文本框 153"/>
          <p:cNvSpPr txBox="1"/>
          <p:nvPr/>
        </p:nvSpPr>
        <p:spPr>
          <a:xfrm>
            <a:off x="6217680" y="2408234"/>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01</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5" name="文本框 154"/>
          <p:cNvSpPr txBox="1"/>
          <p:nvPr/>
        </p:nvSpPr>
        <p:spPr>
          <a:xfrm>
            <a:off x="5710756" y="3230019"/>
            <a:ext cx="914400" cy="706755"/>
          </a:xfrm>
          <a:prstGeom prst="rect">
            <a:avLst/>
          </a:prstGeom>
          <a:noFill/>
        </p:spPr>
        <p:txBody>
          <a:bodyPr wrap="square" rtlCol="0">
            <a:spAutoFit/>
          </a:bodyPr>
          <a:lstStyle/>
          <a:p>
            <a:pPr algn="ctr"/>
            <a:r>
              <a:rPr lang="zh-CN" altLang="en-US" sz="24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选项</a:t>
            </a:r>
            <a:endParaRPr lang="zh-CN" altLang="en-US" sz="24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a:p>
            <a:pPr algn="ctr"/>
            <a:r>
              <a:rPr lang="zh-CN" altLang="en-US" sz="16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Options</a:t>
            </a:r>
            <a:endParaRPr lang="zh-CN" altLang="en-US" sz="16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8" name="文本框 157"/>
          <p:cNvSpPr txBox="1"/>
          <p:nvPr/>
        </p:nvSpPr>
        <p:spPr>
          <a:xfrm>
            <a:off x="1437005" y="2235835"/>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我不知道，我不知所措（1）</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don't know, i'm at a loss</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734185" y="5149850"/>
            <a:ext cx="2934335" cy="106045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4)我不觉得自己是团队的一员（2）</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don’t think I’m part of the team</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4" name="文本框 163"/>
          <p:cNvSpPr txBox="1"/>
          <p:nvPr/>
        </p:nvSpPr>
        <p:spPr>
          <a:xfrm>
            <a:off x="905510" y="3693160"/>
            <a:ext cx="3373755" cy="106045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5)我与其他团队成员分开训练（1）；</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train separately from other team members</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7764145" y="2231390"/>
            <a:ext cx="4077970" cy="106045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1)我感觉自己像是团队的成员，团队的一部分（5）</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I feel like a member of the team, part of the team</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70" name="文本框 169"/>
          <p:cNvSpPr txBox="1"/>
          <p:nvPr/>
        </p:nvSpPr>
        <p:spPr>
          <a:xfrm>
            <a:off x="7764145" y="5107305"/>
            <a:ext cx="3534410" cy="106045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3)我参加某些活动，但不参加其他活动（3）</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participate in certain activities but not others</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3" name="文本框 172"/>
          <p:cNvSpPr txBox="1"/>
          <p:nvPr/>
        </p:nvSpPr>
        <p:spPr>
          <a:xfrm>
            <a:off x="8599805" y="3693160"/>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2)我参加了大部分活动（4）</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participated in most activities</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4000"/>
                            </p:stCondLst>
                            <p:childTnLst>
                              <p:par>
                                <p:cTn id="19" presetID="16" presetClass="entr" presetSubtype="37" fill="hold" nodeType="after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barn(outVertical)">
                                      <p:cBhvr>
                                        <p:cTn id="21" dur="500"/>
                                        <p:tgtEl>
                                          <p:spTgt spid="142"/>
                                        </p:tgtEl>
                                      </p:cBhvr>
                                    </p:animEffect>
                                  </p:childTnLst>
                                </p:cTn>
                              </p:par>
                            </p:childTnLst>
                          </p:cTn>
                        </p:par>
                        <p:par>
                          <p:cTn id="22" fill="hold">
                            <p:stCondLst>
                              <p:cond delay="4500"/>
                            </p:stCondLst>
                            <p:childTnLst>
                              <p:par>
                                <p:cTn id="23" presetID="21" presetClass="entr" presetSubtype="1" fill="hold" grpId="0"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1)">
                                      <p:cBhvr>
                                        <p:cTn id="25" dur="500"/>
                                        <p:tgtEl>
                                          <p:spTgt spid="154"/>
                                        </p:tgtEl>
                                      </p:cBhvr>
                                    </p:animEffect>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wheel(1)">
                                      <p:cBhvr>
                                        <p:cTn id="29" dur="500"/>
                                        <p:tgtEl>
                                          <p:spTgt spid="153"/>
                                        </p:tgtEl>
                                      </p:cBhvr>
                                    </p:animEffect>
                                  </p:childTnLst>
                                </p:cTn>
                              </p:par>
                            </p:childTnLst>
                          </p:cTn>
                        </p:par>
                        <p:par>
                          <p:cTn id="30" fill="hold">
                            <p:stCondLst>
                              <p:cond delay="5500"/>
                            </p:stCondLst>
                            <p:childTnLst>
                              <p:par>
                                <p:cTn id="31" presetID="21" presetClass="entr" presetSubtype="1"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heel(1)">
                                      <p:cBhvr>
                                        <p:cTn id="33" dur="500"/>
                                        <p:tgtEl>
                                          <p:spTgt spid="152"/>
                                        </p:tgtEl>
                                      </p:cBhvr>
                                    </p:animEffect>
                                  </p:childTnLst>
                                </p:cTn>
                              </p:par>
                            </p:childTnLst>
                          </p:cTn>
                        </p:par>
                        <p:par>
                          <p:cTn id="34" fill="hold">
                            <p:stCondLst>
                              <p:cond delay="6000"/>
                            </p:stCondLst>
                            <p:childTnLst>
                              <p:par>
                                <p:cTn id="35" presetID="21" presetClass="entr" presetSubtype="1" fill="hold" grpId="0"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wheel(1)">
                                      <p:cBhvr>
                                        <p:cTn id="37" dur="500"/>
                                        <p:tgtEl>
                                          <p:spTgt spid="151"/>
                                        </p:tgtEl>
                                      </p:cBhvr>
                                    </p:animEffect>
                                  </p:childTnLst>
                                </p:cTn>
                              </p:par>
                            </p:childTnLst>
                          </p:cTn>
                        </p:par>
                        <p:par>
                          <p:cTn id="38" fill="hold">
                            <p:stCondLst>
                              <p:cond delay="6500"/>
                            </p:stCondLst>
                            <p:childTnLst>
                              <p:par>
                                <p:cTn id="39" presetID="21"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heel(1)">
                                      <p:cBhvr>
                                        <p:cTn id="41" dur="500"/>
                                        <p:tgtEl>
                                          <p:spTgt spid="150"/>
                                        </p:tgtEl>
                                      </p:cBhvr>
                                    </p:animEffect>
                                  </p:childTnLst>
                                </p:cTn>
                              </p:par>
                            </p:childTnLst>
                          </p:cTn>
                        </p:par>
                        <p:par>
                          <p:cTn id="42" fill="hold">
                            <p:stCondLst>
                              <p:cond delay="7000"/>
                            </p:stCondLst>
                            <p:childTnLst>
                              <p:par>
                                <p:cTn id="43" presetID="21" presetClass="entr" presetSubtype="1" fill="hold" grpId="0" nodeType="after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wheel(1)">
                                      <p:cBhvr>
                                        <p:cTn id="45" dur="500"/>
                                        <p:tgtEl>
                                          <p:spTgt spid="149"/>
                                        </p:tgtEl>
                                      </p:cBhvr>
                                    </p:animEffect>
                                  </p:childTnLst>
                                </p:cTn>
                              </p:par>
                            </p:childTnLst>
                          </p:cTn>
                        </p:par>
                        <p:par>
                          <p:cTn id="46" fill="hold">
                            <p:stCondLst>
                              <p:cond delay="7500"/>
                            </p:stCondLst>
                            <p:childTnLst>
                              <p:par>
                                <p:cTn id="47" presetID="21" presetClass="entr" presetSubtype="1" fill="hold" grpId="0" nodeType="after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heel(1)">
                                      <p:cBhvr>
                                        <p:cTn id="49"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49" grpId="0"/>
      <p:bldP spid="150" grpId="0"/>
      <p:bldP spid="151" grpId="0"/>
      <p:bldP spid="152" grpId="0"/>
      <p:bldP spid="153" grpId="0"/>
      <p:bldP spid="154"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9342120" cy="1568450"/>
          </a:xfrm>
          <a:prstGeom prst="rect">
            <a:avLst/>
          </a:prstGeom>
          <a:noFill/>
        </p:spPr>
        <p:txBody>
          <a:bodyPr wrap="squar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2.如果机会出现了，您是否会转移到另一个团队进行培训（在不改变物质条件的情况下）？</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If an opportunity arises, will you transfer to another team for training (without changing material conditions)?</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Q</a:t>
              </a:r>
              <a:endParaRPr lang="en-US" altLang="zh-CN" sz="2400" spc="300" dirty="0">
                <a:latin typeface="微软雅黑" panose="020B0503020204020204" pitchFamily="34" charset="-122"/>
                <a:ea typeface="微软雅黑" panose="020B0503020204020204" pitchFamily="34" charset="-122"/>
              </a:endParaRPr>
            </a:p>
          </p:txBody>
        </p:sp>
      </p:grpSp>
      <p:pic>
        <p:nvPicPr>
          <p:cNvPr id="142" name="图片 141"/>
          <p:cNvPicPr>
            <a:picLocks noChangeAspect="1"/>
          </p:cNvPicPr>
          <p:nvPr/>
        </p:nvPicPr>
        <p:blipFill>
          <a:blip r:embed="rId2"/>
          <a:stretch>
            <a:fillRect/>
          </a:stretch>
        </p:blipFill>
        <p:spPr>
          <a:xfrm>
            <a:off x="4413847" y="2107802"/>
            <a:ext cx="3451390" cy="3165418"/>
          </a:xfrm>
          <a:prstGeom prst="rect">
            <a:avLst/>
          </a:prstGeom>
          <a:solidFill>
            <a:schemeClr val="bg1"/>
          </a:solidFill>
        </p:spPr>
      </p:pic>
      <p:sp>
        <p:nvSpPr>
          <p:cNvPr id="149" name="文本框 148"/>
          <p:cNvSpPr txBox="1"/>
          <p:nvPr/>
        </p:nvSpPr>
        <p:spPr>
          <a:xfrm>
            <a:off x="5123540" y="2388160"/>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06</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0" name="文本框 149"/>
          <p:cNvSpPr txBox="1"/>
          <p:nvPr/>
        </p:nvSpPr>
        <p:spPr>
          <a:xfrm>
            <a:off x="4605719" y="3216263"/>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05</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1" name="文本框 150"/>
          <p:cNvSpPr txBox="1"/>
          <p:nvPr/>
        </p:nvSpPr>
        <p:spPr>
          <a:xfrm>
            <a:off x="5131773" y="420450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04</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2" name="文本框 151"/>
          <p:cNvSpPr txBox="1"/>
          <p:nvPr/>
        </p:nvSpPr>
        <p:spPr>
          <a:xfrm>
            <a:off x="6225913" y="418535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03</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3" name="文本框 152"/>
          <p:cNvSpPr txBox="1"/>
          <p:nvPr/>
        </p:nvSpPr>
        <p:spPr>
          <a:xfrm>
            <a:off x="6683113" y="3309045"/>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02</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4" name="文本框 153"/>
          <p:cNvSpPr txBox="1"/>
          <p:nvPr/>
        </p:nvSpPr>
        <p:spPr>
          <a:xfrm>
            <a:off x="6217680" y="2408234"/>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01</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5" name="文本框 154"/>
          <p:cNvSpPr txBox="1"/>
          <p:nvPr/>
        </p:nvSpPr>
        <p:spPr>
          <a:xfrm>
            <a:off x="5710756" y="3230019"/>
            <a:ext cx="914400" cy="706755"/>
          </a:xfrm>
          <a:prstGeom prst="rect">
            <a:avLst/>
          </a:prstGeom>
          <a:noFill/>
        </p:spPr>
        <p:txBody>
          <a:bodyPr wrap="square" rtlCol="0">
            <a:spAutoFit/>
          </a:bodyPr>
          <a:lstStyle/>
          <a:p>
            <a:pPr algn="ctr"/>
            <a:r>
              <a:rPr lang="zh-CN" altLang="en-US" sz="24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选项</a:t>
            </a:r>
            <a:endParaRPr lang="zh-CN" altLang="en-US" sz="24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a:p>
            <a:pPr algn="ctr"/>
            <a:r>
              <a:rPr lang="zh-CN" altLang="en-US" sz="16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Options</a:t>
            </a:r>
            <a:endParaRPr lang="zh-CN" altLang="en-US" sz="16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8" name="文本框 157"/>
          <p:cNvSpPr txBox="1"/>
          <p:nvPr/>
        </p:nvSpPr>
        <p:spPr>
          <a:xfrm>
            <a:off x="1363980" y="2231390"/>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）我不知道，很难说（1）</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don't know, it's hard to tell</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734185" y="5149850"/>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4)最有可能留在他的团队中（</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Most likely to stay in his team</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4" name="文本框 163"/>
          <p:cNvSpPr txBox="1"/>
          <p:nvPr/>
        </p:nvSpPr>
        <p:spPr>
          <a:xfrm>
            <a:off x="905510" y="3693160"/>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5)非常想留在我的团队中（5）</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Really want to stay in my team</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8044815" y="2231390"/>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）是的，我非常想去（1）</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rPr>
              <a:t>Yes i want to go very much</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70" name="文本框 169"/>
          <p:cNvSpPr txBox="1"/>
          <p:nvPr/>
        </p:nvSpPr>
        <p:spPr>
          <a:xfrm>
            <a:off x="7764145" y="5107305"/>
            <a:ext cx="2934335" cy="73723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3)我看不出任何区别（3）</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I can't see any difference</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3" name="文本框 172"/>
          <p:cNvSpPr txBox="1"/>
          <p:nvPr/>
        </p:nvSpPr>
        <p:spPr>
          <a:xfrm>
            <a:off x="8044815" y="3693160"/>
            <a:ext cx="2934335" cy="106045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）最有可能超过停留时间（2）</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Most likely to exceed the stay time</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8100"/>
                            </p:stCondLst>
                            <p:childTnLst>
                              <p:par>
                                <p:cTn id="19" presetID="16" presetClass="entr" presetSubtype="37" fill="hold" nodeType="after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barn(outVertical)">
                                      <p:cBhvr>
                                        <p:cTn id="21" dur="500"/>
                                        <p:tgtEl>
                                          <p:spTgt spid="142"/>
                                        </p:tgtEl>
                                      </p:cBhvr>
                                    </p:animEffect>
                                  </p:childTnLst>
                                </p:cTn>
                              </p:par>
                            </p:childTnLst>
                          </p:cTn>
                        </p:par>
                        <p:par>
                          <p:cTn id="22" fill="hold">
                            <p:stCondLst>
                              <p:cond delay="8600"/>
                            </p:stCondLst>
                            <p:childTnLst>
                              <p:par>
                                <p:cTn id="23" presetID="21" presetClass="entr" presetSubtype="1" fill="hold" grpId="0"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1)">
                                      <p:cBhvr>
                                        <p:cTn id="25" dur="500"/>
                                        <p:tgtEl>
                                          <p:spTgt spid="154"/>
                                        </p:tgtEl>
                                      </p:cBhvr>
                                    </p:animEffect>
                                  </p:childTnLst>
                                </p:cTn>
                              </p:par>
                            </p:childTnLst>
                          </p:cTn>
                        </p:par>
                        <p:par>
                          <p:cTn id="26" fill="hold">
                            <p:stCondLst>
                              <p:cond delay="9100"/>
                            </p:stCondLst>
                            <p:childTnLst>
                              <p:par>
                                <p:cTn id="27" presetID="21" presetClass="entr" presetSubtype="1" fill="hold" grpId="0"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wheel(1)">
                                      <p:cBhvr>
                                        <p:cTn id="29" dur="500"/>
                                        <p:tgtEl>
                                          <p:spTgt spid="153"/>
                                        </p:tgtEl>
                                      </p:cBhvr>
                                    </p:animEffect>
                                  </p:childTnLst>
                                </p:cTn>
                              </p:par>
                            </p:childTnLst>
                          </p:cTn>
                        </p:par>
                        <p:par>
                          <p:cTn id="30" fill="hold">
                            <p:stCondLst>
                              <p:cond delay="9600"/>
                            </p:stCondLst>
                            <p:childTnLst>
                              <p:par>
                                <p:cTn id="31" presetID="21" presetClass="entr" presetSubtype="1"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heel(1)">
                                      <p:cBhvr>
                                        <p:cTn id="33" dur="500"/>
                                        <p:tgtEl>
                                          <p:spTgt spid="152"/>
                                        </p:tgtEl>
                                      </p:cBhvr>
                                    </p:animEffect>
                                  </p:childTnLst>
                                </p:cTn>
                              </p:par>
                            </p:childTnLst>
                          </p:cTn>
                        </p:par>
                        <p:par>
                          <p:cTn id="34" fill="hold">
                            <p:stCondLst>
                              <p:cond delay="10100"/>
                            </p:stCondLst>
                            <p:childTnLst>
                              <p:par>
                                <p:cTn id="35" presetID="21" presetClass="entr" presetSubtype="1" fill="hold" grpId="0"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wheel(1)">
                                      <p:cBhvr>
                                        <p:cTn id="37" dur="500"/>
                                        <p:tgtEl>
                                          <p:spTgt spid="151"/>
                                        </p:tgtEl>
                                      </p:cBhvr>
                                    </p:animEffect>
                                  </p:childTnLst>
                                </p:cTn>
                              </p:par>
                            </p:childTnLst>
                          </p:cTn>
                        </p:par>
                        <p:par>
                          <p:cTn id="38" fill="hold">
                            <p:stCondLst>
                              <p:cond delay="10600"/>
                            </p:stCondLst>
                            <p:childTnLst>
                              <p:par>
                                <p:cTn id="39" presetID="21"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heel(1)">
                                      <p:cBhvr>
                                        <p:cTn id="41" dur="500"/>
                                        <p:tgtEl>
                                          <p:spTgt spid="150"/>
                                        </p:tgtEl>
                                      </p:cBhvr>
                                    </p:animEffect>
                                  </p:childTnLst>
                                </p:cTn>
                              </p:par>
                            </p:childTnLst>
                          </p:cTn>
                        </p:par>
                        <p:par>
                          <p:cTn id="42" fill="hold">
                            <p:stCondLst>
                              <p:cond delay="11100"/>
                            </p:stCondLst>
                            <p:childTnLst>
                              <p:par>
                                <p:cTn id="43" presetID="21" presetClass="entr" presetSubtype="1" fill="hold" grpId="0" nodeType="after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wheel(1)">
                                      <p:cBhvr>
                                        <p:cTn id="45" dur="500"/>
                                        <p:tgtEl>
                                          <p:spTgt spid="149"/>
                                        </p:tgtEl>
                                      </p:cBhvr>
                                    </p:animEffect>
                                  </p:childTnLst>
                                </p:cTn>
                              </p:par>
                            </p:childTnLst>
                          </p:cTn>
                        </p:par>
                        <p:par>
                          <p:cTn id="46" fill="hold">
                            <p:stCondLst>
                              <p:cond delay="11600"/>
                            </p:stCondLst>
                            <p:childTnLst>
                              <p:par>
                                <p:cTn id="47" presetID="21" presetClass="entr" presetSubtype="1" fill="hold" grpId="0" nodeType="after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heel(1)">
                                      <p:cBhvr>
                                        <p:cTn id="49"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49" grpId="0"/>
      <p:bldP spid="150" grpId="0"/>
      <p:bldP spid="151" grpId="0"/>
      <p:bldP spid="152" grpId="0"/>
      <p:bldP spid="153" grpId="0"/>
      <p:bldP spid="154"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316233" y="266578"/>
            <a:ext cx="3417049" cy="2032500"/>
          </a:xfrm>
          <a:prstGeom prst="rect">
            <a:avLst/>
          </a:prstGeom>
        </p:spPr>
      </p:pic>
      <p:pic>
        <p:nvPicPr>
          <p:cNvPr id="13" name="图片 12"/>
          <p:cNvPicPr>
            <a:picLocks noChangeAspect="1"/>
          </p:cNvPicPr>
          <p:nvPr/>
        </p:nvPicPr>
        <p:blipFill>
          <a:blip r:embed="rId2"/>
          <a:stretch>
            <a:fillRect/>
          </a:stretch>
        </p:blipFill>
        <p:spPr>
          <a:xfrm>
            <a:off x="10909357" y="2514844"/>
            <a:ext cx="1028925" cy="533531"/>
          </a:xfrm>
          <a:prstGeom prst="rect">
            <a:avLst/>
          </a:prstGeom>
        </p:spPr>
      </p:pic>
      <p:pic>
        <p:nvPicPr>
          <p:cNvPr id="14" name="图片 13"/>
          <p:cNvPicPr>
            <a:picLocks noChangeAspect="1"/>
          </p:cNvPicPr>
          <p:nvPr/>
        </p:nvPicPr>
        <p:blipFill>
          <a:blip r:embed="rId3"/>
          <a:stretch>
            <a:fillRect/>
          </a:stretch>
        </p:blipFill>
        <p:spPr>
          <a:xfrm>
            <a:off x="9309957" y="409227"/>
            <a:ext cx="2121365" cy="1143281"/>
          </a:xfrm>
          <a:prstGeom prst="rect">
            <a:avLst/>
          </a:prstGeom>
        </p:spPr>
      </p:pic>
      <p:pic>
        <p:nvPicPr>
          <p:cNvPr id="15" name="图片 14"/>
          <p:cNvPicPr>
            <a:picLocks noChangeAspect="1"/>
          </p:cNvPicPr>
          <p:nvPr/>
        </p:nvPicPr>
        <p:blipFill>
          <a:blip r:embed="rId4"/>
          <a:stretch>
            <a:fillRect/>
          </a:stretch>
        </p:blipFill>
        <p:spPr>
          <a:xfrm>
            <a:off x="-613215" y="4728974"/>
            <a:ext cx="3505968" cy="2324672"/>
          </a:xfrm>
          <a:prstGeom prst="rect">
            <a:avLst/>
          </a:prstGeom>
        </p:spPr>
      </p:pic>
      <p:pic>
        <p:nvPicPr>
          <p:cNvPr id="16" name="图片 15"/>
          <p:cNvPicPr>
            <a:picLocks noChangeAspect="1"/>
          </p:cNvPicPr>
          <p:nvPr/>
        </p:nvPicPr>
        <p:blipFill>
          <a:blip r:embed="rId5"/>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6"/>
              <a:srcRect t="71789"/>
              <a:stretch>
                <a:fillRect/>
              </a:stretch>
            </p:blipFill>
            <p:spPr>
              <a:xfrm>
                <a:off x="4728770" y="3143826"/>
                <a:ext cx="3231111" cy="1035152"/>
              </a:xfrm>
              <a:prstGeom prst="rect">
                <a:avLst/>
              </a:prstGeom>
            </p:spPr>
          </p:pic>
          <p:sp>
            <p:nvSpPr>
              <p:cNvPr id="39" name="文本框 38"/>
              <p:cNvSpPr txBox="1"/>
              <p:nvPr/>
            </p:nvSpPr>
            <p:spPr>
              <a:xfrm>
                <a:off x="5417729" y="3405953"/>
                <a:ext cx="1853189" cy="730622"/>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SPORT</a:t>
                </a:r>
                <a:endParaRPr lang="en-US" altLang="zh-CN"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52902" y="4266355"/>
            <a:ext cx="8636106" cy="2061210"/>
          </a:xfrm>
          <a:prstGeom prst="rect">
            <a:avLst/>
          </a:prstGeom>
          <a:noFill/>
        </p:spPr>
        <p:txBody>
          <a:bodyPr wrap="square" rtlCol="0">
            <a:spAutoFit/>
          </a:bodyPr>
          <a:lstStyle/>
          <a:p>
            <a:pPr algn="ctr"/>
            <a:r>
              <a:rPr lang="zh-CN" altLang="en-US" sz="5400" b="1" dirty="0">
                <a:solidFill>
                  <a:srgbClr val="1B252D"/>
                </a:solidFill>
                <a:latin typeface="微软雅黑" panose="020B0503020204020204" pitchFamily="34" charset="-122"/>
                <a:ea typeface="微软雅黑" panose="020B0503020204020204" pitchFamily="34" charset="-122"/>
              </a:rPr>
              <a:t>演讲完毕</a:t>
            </a:r>
            <a:r>
              <a:rPr lang="en-US" altLang="zh-CN" sz="5400" b="1" dirty="0">
                <a:solidFill>
                  <a:srgbClr val="1B252D"/>
                </a:solidFill>
                <a:latin typeface="微软雅黑" panose="020B0503020204020204" pitchFamily="34" charset="-122"/>
                <a:ea typeface="微软雅黑" panose="020B0503020204020204" pitchFamily="34" charset="-122"/>
              </a:rPr>
              <a:t>,</a:t>
            </a:r>
            <a:r>
              <a:rPr lang="zh-CN" altLang="en-US" sz="5400" b="1" dirty="0">
                <a:solidFill>
                  <a:srgbClr val="1B252D"/>
                </a:solidFill>
                <a:latin typeface="微软雅黑" panose="020B0503020204020204" pitchFamily="34" charset="-122"/>
                <a:ea typeface="微软雅黑" panose="020B0503020204020204" pitchFamily="34" charset="-122"/>
              </a:rPr>
              <a:t>感谢收看</a:t>
            </a:r>
            <a:endParaRPr lang="zh-CN" altLang="en-US" sz="5400" b="1" dirty="0">
              <a:solidFill>
                <a:srgbClr val="1B252D"/>
              </a:solidFill>
              <a:latin typeface="微软雅黑" panose="020B0503020204020204" pitchFamily="34" charset="-122"/>
              <a:ea typeface="微软雅黑" panose="020B0503020204020204" pitchFamily="34" charset="-122"/>
            </a:endParaRPr>
          </a:p>
          <a:p>
            <a:pPr algn="ctr"/>
            <a:r>
              <a:rPr lang="zh-CN" altLang="en-US" sz="5400" b="1" dirty="0">
                <a:solidFill>
                  <a:srgbClr val="1B252D"/>
                </a:solidFill>
                <a:latin typeface="微软雅黑" panose="020B0503020204020204" pitchFamily="34" charset="-122"/>
                <a:ea typeface="微软雅黑" panose="020B0503020204020204" pitchFamily="34" charset="-122"/>
              </a:rPr>
              <a:t>Thanks for watching</a:t>
            </a:r>
            <a:endParaRPr lang="zh-CN" altLang="en-US" sz="5400" b="1" dirty="0">
              <a:solidFill>
                <a:srgbClr val="1B252D"/>
              </a:solidFill>
              <a:latin typeface="微软雅黑" panose="020B0503020204020204" pitchFamily="34" charset="-122"/>
              <a:ea typeface="微软雅黑" panose="020B0503020204020204" pitchFamily="34" charset="-122"/>
            </a:endParaRPr>
          </a:p>
          <a:p>
            <a:pPr algn="ctr"/>
            <a:r>
              <a:rPr lang="en-US" altLang="zh-CN" sz="2000" b="1" dirty="0">
                <a:solidFill>
                  <a:srgbClr val="1B252D"/>
                </a:solidFill>
                <a:latin typeface="微软雅黑" panose="020B0503020204020204" pitchFamily="34" charset="-122"/>
                <a:ea typeface="微软雅黑" panose="020B0503020204020204" pitchFamily="34" charset="-122"/>
              </a:rPr>
              <a:t>Dai Jinjing</a:t>
            </a:r>
            <a:endParaRPr lang="en-US" altLang="zh-CN" sz="2000" b="1" dirty="0">
              <a:solidFill>
                <a:srgbClr val="1B252D"/>
              </a:solidFill>
              <a:latin typeface="微软雅黑" panose="020B0503020204020204" pitchFamily="34" charset="-122"/>
              <a:ea typeface="微软雅黑" panose="020B0503020204020204" pitchFamily="34" charset="-122"/>
            </a:endParaRP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1800"/>
            </a:p>
          </p:txBody>
        </p:sp>
      </p:grpSp>
      <p:pic>
        <p:nvPicPr>
          <p:cNvPr id="36" name="图片 35"/>
          <p:cNvPicPr>
            <a:picLocks noChangeAspect="1"/>
          </p:cNvPicPr>
          <p:nvPr/>
        </p:nvPicPr>
        <p:blipFill>
          <a:blip r:embed="rId7"/>
          <a:stretch>
            <a:fillRect/>
          </a:stretch>
        </p:blipFill>
        <p:spPr>
          <a:xfrm>
            <a:off x="910781" y="2828904"/>
            <a:ext cx="1664352" cy="1438781"/>
          </a:xfrm>
          <a:prstGeom prst="rect">
            <a:avLst/>
          </a:prstGeom>
        </p:spPr>
      </p:pic>
      <p:pic>
        <p:nvPicPr>
          <p:cNvPr id="41" name="图片 40"/>
          <p:cNvPicPr>
            <a:picLocks noChangeAspect="1"/>
          </p:cNvPicPr>
          <p:nvPr/>
        </p:nvPicPr>
        <p:blipFill>
          <a:blip r:embed="rId8"/>
          <a:stretch>
            <a:fillRect/>
          </a:stretch>
        </p:blipFill>
        <p:spPr>
          <a:xfrm>
            <a:off x="9584508" y="3817906"/>
            <a:ext cx="445047" cy="469433"/>
          </a:xfrm>
          <a:prstGeom prst="rect">
            <a:avLst/>
          </a:prstGeom>
        </p:spPr>
      </p:pic>
      <p:pic>
        <p:nvPicPr>
          <p:cNvPr id="42" name="图片 41"/>
          <p:cNvPicPr>
            <a:picLocks noChangeAspect="1"/>
          </p:cNvPicPr>
          <p:nvPr/>
        </p:nvPicPr>
        <p:blipFill>
          <a:blip r:embed="rId9"/>
          <a:stretch>
            <a:fillRect/>
          </a:stretch>
        </p:blipFill>
        <p:spPr>
          <a:xfrm>
            <a:off x="9846541" y="863330"/>
            <a:ext cx="1755800" cy="1646063"/>
          </a:xfrm>
          <a:prstGeom prst="rect">
            <a:avLst/>
          </a:prstGeom>
        </p:spPr>
      </p:pic>
      <p:pic>
        <p:nvPicPr>
          <p:cNvPr id="43" name="图片 42"/>
          <p:cNvPicPr>
            <a:picLocks noChangeAspect="1"/>
          </p:cNvPicPr>
          <p:nvPr/>
        </p:nvPicPr>
        <p:blipFill>
          <a:blip r:embed="rId10"/>
          <a:stretch>
            <a:fillRect/>
          </a:stretch>
        </p:blipFill>
        <p:spPr>
          <a:xfrm>
            <a:off x="10950873" y="3334423"/>
            <a:ext cx="536494" cy="5364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2400"/>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2900"/>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3900"/>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4400"/>
                            </p:stCondLst>
                            <p:childTnLst>
                              <p:par>
                                <p:cTn id="68" presetID="21" presetClass="entr" presetSubtype="1"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heel(1)">
                                      <p:cBhvr>
                                        <p:cTn id="7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232" name="组合 231"/>
          <p:cNvGrpSpPr/>
          <p:nvPr/>
        </p:nvGrpSpPr>
        <p:grpSpPr>
          <a:xfrm>
            <a:off x="-1230910" y="4037044"/>
            <a:ext cx="7471968" cy="4162141"/>
            <a:chOff x="-709684" y="3821373"/>
            <a:chExt cx="7471968" cy="4162141"/>
          </a:xfrm>
        </p:grpSpPr>
        <p:sp>
          <p:nvSpPr>
            <p:cNvPr id="233" name="椭圆 232"/>
            <p:cNvSpPr/>
            <p:nvPr/>
          </p:nvSpPr>
          <p:spPr>
            <a:xfrm>
              <a:off x="-709684" y="38213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a:off x="539086" y="48825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330960" y="58739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1286298" y="54894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3165510" y="58789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371903" y="45995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a:off x="788155" y="59722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4684410" y="61686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5588487" y="64161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2718935" y="61909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p:cNvGrpSpPr/>
          <p:nvPr/>
        </p:nvGrpSpPr>
        <p:grpSpPr>
          <a:xfrm flipH="1">
            <a:off x="5749309" y="4388834"/>
            <a:ext cx="7537649" cy="4162141"/>
            <a:chOff x="-557284" y="3973773"/>
            <a:chExt cx="7471968" cy="4162141"/>
          </a:xfrm>
        </p:grpSpPr>
        <p:sp>
          <p:nvSpPr>
            <p:cNvPr id="244" name="椭圆 243"/>
            <p:cNvSpPr/>
            <p:nvPr/>
          </p:nvSpPr>
          <p:spPr>
            <a:xfrm>
              <a:off x="-557284" y="39737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p:nvPr/>
          </p:nvSpPr>
          <p:spPr>
            <a:xfrm>
              <a:off x="691486" y="50349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p:nvPr/>
          </p:nvSpPr>
          <p:spPr>
            <a:xfrm>
              <a:off x="-178560" y="60263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p:nvPr/>
          </p:nvSpPr>
          <p:spPr>
            <a:xfrm>
              <a:off x="1438698" y="56418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3317910" y="60313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a:off x="-219503" y="47519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a:off x="940555" y="61246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a:off x="4836810" y="63210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5740887" y="65685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2871335" y="63433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874713" y="1133768"/>
            <a:ext cx="2328884" cy="1981199"/>
            <a:chOff x="874713" y="1133768"/>
            <a:chExt cx="2328884" cy="1981199"/>
          </a:xfrm>
        </p:grpSpPr>
        <p:grpSp>
          <p:nvGrpSpPr>
            <p:cNvPr id="139" name="组合 138"/>
            <p:cNvGrpSpPr/>
            <p:nvPr/>
          </p:nvGrpSpPr>
          <p:grpSpPr>
            <a:xfrm>
              <a:off x="874713" y="1133768"/>
              <a:ext cx="2328884" cy="1981199"/>
              <a:chOff x="6470650" y="1849438"/>
              <a:chExt cx="1797049" cy="1528763"/>
            </a:xfrm>
          </p:grpSpPr>
          <p:sp>
            <p:nvSpPr>
              <p:cNvPr id="141"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0" name="文本框 139"/>
            <p:cNvSpPr txBox="1"/>
            <p:nvPr/>
          </p:nvSpPr>
          <p:spPr>
            <a:xfrm rot="20915362">
              <a:off x="988915" y="1629332"/>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5.1</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3558646" y="1133768"/>
            <a:ext cx="2328884" cy="1981199"/>
            <a:chOff x="3558646" y="1133768"/>
            <a:chExt cx="2328884" cy="1981199"/>
          </a:xfrm>
        </p:grpSpPr>
        <p:grpSp>
          <p:nvGrpSpPr>
            <p:cNvPr id="146" name="组合 145"/>
            <p:cNvGrpSpPr/>
            <p:nvPr/>
          </p:nvGrpSpPr>
          <p:grpSpPr>
            <a:xfrm>
              <a:off x="3558646" y="1133768"/>
              <a:ext cx="2328884" cy="1981199"/>
              <a:chOff x="6470650" y="1849438"/>
              <a:chExt cx="1797049" cy="1528763"/>
            </a:xfrm>
          </p:grpSpPr>
          <p:sp>
            <p:nvSpPr>
              <p:cNvPr id="14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7" name="文本框 146"/>
            <p:cNvSpPr txBox="1"/>
            <p:nvPr/>
          </p:nvSpPr>
          <p:spPr>
            <a:xfrm rot="20915362">
              <a:off x="3694297" y="1629331"/>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5.2</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6242579" y="1133768"/>
            <a:ext cx="2328884" cy="1981199"/>
            <a:chOff x="6242579" y="1133768"/>
            <a:chExt cx="2328884" cy="1981199"/>
          </a:xfrm>
        </p:grpSpPr>
        <p:grpSp>
          <p:nvGrpSpPr>
            <p:cNvPr id="153" name="组合 152"/>
            <p:cNvGrpSpPr/>
            <p:nvPr/>
          </p:nvGrpSpPr>
          <p:grpSpPr>
            <a:xfrm>
              <a:off x="6242579" y="1133768"/>
              <a:ext cx="2328884" cy="1981199"/>
              <a:chOff x="6470650" y="1849438"/>
              <a:chExt cx="1797049" cy="1528763"/>
            </a:xfrm>
          </p:grpSpPr>
          <p:sp>
            <p:nvSpPr>
              <p:cNvPr id="155"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文本框 153"/>
            <p:cNvSpPr txBox="1"/>
            <p:nvPr/>
          </p:nvSpPr>
          <p:spPr>
            <a:xfrm rot="20915362">
              <a:off x="6381316" y="1629330"/>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5.3</a:t>
              </a:r>
              <a:endParaRPr lang="en-US" sz="3200" b="1" dirty="0">
                <a:solidFill>
                  <a:srgbClr val="FFC000"/>
                </a:solidFill>
                <a:latin typeface="微软雅黑" panose="020B0503020204020204" pitchFamily="34" charset="-122"/>
                <a:ea typeface="微软雅黑" panose="020B0503020204020204" pitchFamily="34" charset="-122"/>
              </a:endParaRPr>
            </a:p>
          </p:txBody>
        </p:sp>
      </p:grpSp>
      <p:grpSp>
        <p:nvGrpSpPr>
          <p:cNvPr id="159" name="组合 158"/>
          <p:cNvGrpSpPr/>
          <p:nvPr/>
        </p:nvGrpSpPr>
        <p:grpSpPr>
          <a:xfrm>
            <a:off x="8926513" y="1133768"/>
            <a:ext cx="2328884" cy="1981199"/>
            <a:chOff x="8926513" y="1133768"/>
            <a:chExt cx="2328884" cy="1981199"/>
          </a:xfrm>
        </p:grpSpPr>
        <p:grpSp>
          <p:nvGrpSpPr>
            <p:cNvPr id="160" name="组合 159"/>
            <p:cNvGrpSpPr/>
            <p:nvPr/>
          </p:nvGrpSpPr>
          <p:grpSpPr>
            <a:xfrm>
              <a:off x="8926513" y="1133768"/>
              <a:ext cx="2328884" cy="1981199"/>
              <a:chOff x="6470650" y="1849438"/>
              <a:chExt cx="1797049" cy="1528763"/>
            </a:xfrm>
          </p:grpSpPr>
          <p:sp>
            <p:nvSpPr>
              <p:cNvPr id="162"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文本框 160"/>
            <p:cNvSpPr txBox="1"/>
            <p:nvPr/>
          </p:nvSpPr>
          <p:spPr>
            <a:xfrm rot="20915362">
              <a:off x="9008979" y="1629329"/>
              <a:ext cx="2071678" cy="5835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sz="3200" b="1" dirty="0">
                  <a:solidFill>
                    <a:srgbClr val="FFC000"/>
                  </a:solidFill>
                  <a:latin typeface="微软雅黑" panose="020B0503020204020204" pitchFamily="34" charset="-122"/>
                  <a:ea typeface="微软雅黑" panose="020B0503020204020204" pitchFamily="34" charset="-122"/>
                </a:rPr>
                <a:t>5.4</a:t>
              </a:r>
              <a:endParaRPr lang="en-US" sz="3200" b="1" dirty="0">
                <a:solidFill>
                  <a:srgbClr val="FFC000"/>
                </a:solidFill>
                <a:latin typeface="微软雅黑" panose="020B0503020204020204" pitchFamily="34" charset="-122"/>
                <a:ea typeface="微软雅黑" panose="020B0503020204020204" pitchFamily="34" charset="-122"/>
              </a:endParaRPr>
            </a:p>
          </p:txBody>
        </p:sp>
      </p:grpSp>
      <p:sp>
        <p:nvSpPr>
          <p:cNvPr id="166" name="MH_Entry_1"/>
          <p:cNvSpPr/>
          <p:nvPr>
            <p:custDataLst>
              <p:tags r:id="rId1"/>
            </p:custDataLst>
          </p:nvPr>
        </p:nvSpPr>
        <p:spPr>
          <a:xfrm>
            <a:off x="813212" y="3355909"/>
            <a:ext cx="2602582" cy="4305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社会测量方法</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a:xfrm>
            <a:off x="951749" y="4445435"/>
            <a:ext cx="232540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analysis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8" name="MH_Entry_2"/>
          <p:cNvSpPr/>
          <p:nvPr>
            <p:custDataLst>
              <p:tags r:id="rId2"/>
            </p:custDataLst>
          </p:nvPr>
        </p:nvSpPr>
        <p:spPr>
          <a:xfrm>
            <a:off x="3591499" y="3114851"/>
            <a:ext cx="2602582" cy="12922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衡量社会心理气候的方法</a:t>
            </a:r>
            <a:endParaRPr lang="zh-CN" altLang="en-US" sz="2800" b="1" dirty="0" smtClean="0">
              <a:solidFill>
                <a:schemeClr val="bg1"/>
              </a:solidFill>
              <a:latin typeface="微软雅黑" panose="020B0503020204020204" pitchFamily="34" charset="-122"/>
              <a:ea typeface="微软雅黑" panose="020B0503020204020204" pitchFamily="34" charset="-122"/>
            </a:endParaRPr>
          </a:p>
          <a:p>
            <a:r>
              <a:rPr lang="zh-CN" altLang="en-US" sz="2800" b="1" dirty="0" smtClean="0">
                <a:solidFill>
                  <a:schemeClr val="bg1"/>
                </a:solidFill>
                <a:latin typeface="微软雅黑" panose="020B0503020204020204" pitchFamily="34" charset="-122"/>
                <a:ea typeface="微软雅黑" panose="020B0503020204020204" pitchFamily="34" charset="-122"/>
              </a:rPr>
              <a:t>和运动队的气氛</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a:xfrm>
            <a:off x="3657037" y="4445559"/>
            <a:ext cx="235442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Design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0" name="MH_Entry_3"/>
          <p:cNvSpPr/>
          <p:nvPr>
            <p:custDataLst>
              <p:tags r:id="rId3"/>
            </p:custDataLst>
          </p:nvPr>
        </p:nvSpPr>
        <p:spPr>
          <a:xfrm>
            <a:off x="6344708" y="3140425"/>
            <a:ext cx="2602582"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mn-ea"/>
              </a:rPr>
              <a:t>在运动队中</a:t>
            </a:r>
            <a:endParaRPr lang="zh-CN" altLang="en-US" sz="2800" b="1" dirty="0" smtClean="0">
              <a:solidFill>
                <a:schemeClr val="bg1"/>
              </a:solidFill>
              <a:latin typeface="微软雅黑" panose="020B0503020204020204" pitchFamily="34" charset="-122"/>
              <a:ea typeface="微软雅黑" panose="020B0503020204020204" pitchFamily="34" charset="-122"/>
            </a:endParaRPr>
          </a:p>
          <a:p>
            <a:r>
              <a:rPr lang="zh-CN" altLang="en-US" sz="2800" b="1" dirty="0" smtClean="0">
                <a:solidFill>
                  <a:schemeClr val="bg1"/>
                </a:solidFill>
                <a:latin typeface="微软雅黑" panose="020B0503020204020204" pitchFamily="34" charset="-122"/>
                <a:ea typeface="微软雅黑" panose="020B0503020204020204" pitchFamily="34" charset="-122"/>
              </a:rPr>
              <a:t>的人际关系评估</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71" name="矩形 170"/>
          <p:cNvSpPr/>
          <p:nvPr/>
        </p:nvSpPr>
        <p:spPr>
          <a:xfrm>
            <a:off x="6292110" y="4445291"/>
            <a:ext cx="2255406"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process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2" name="MH_Entry_4"/>
          <p:cNvSpPr/>
          <p:nvPr>
            <p:custDataLst>
              <p:tags r:id="rId4"/>
            </p:custDataLst>
          </p:nvPr>
        </p:nvSpPr>
        <p:spPr>
          <a:xfrm>
            <a:off x="9075787" y="3119928"/>
            <a:ext cx="2602582" cy="86169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人格的小组评估及其两极分化</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73" name="矩形 172"/>
          <p:cNvSpPr/>
          <p:nvPr/>
        </p:nvSpPr>
        <p:spPr>
          <a:xfrm>
            <a:off x="8959017" y="4447124"/>
            <a:ext cx="2577102"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Reflection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4" name="TextBox 50"/>
          <p:cNvSpPr txBox="1"/>
          <p:nvPr/>
        </p:nvSpPr>
        <p:spPr>
          <a:xfrm>
            <a:off x="5545043" y="4816748"/>
            <a:ext cx="1362899" cy="769441"/>
          </a:xfrm>
          <a:prstGeom prst="rect">
            <a:avLst/>
          </a:prstGeom>
          <a:noFill/>
        </p:spPr>
        <p:txBody>
          <a:bodyPr wrap="square" rtlCol="0">
            <a:spAutoFit/>
          </a:bodyPr>
          <a:lstStyle/>
          <a:p>
            <a:pPr defTabSz="685165" fontAlgn="base">
              <a:spcBef>
                <a:spcPct val="0"/>
              </a:spcBef>
              <a:spcAft>
                <a:spcPct val="0"/>
              </a:spcAft>
              <a:defRPr/>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目录</a:t>
            </a: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364091" y="5620221"/>
            <a:ext cx="1761957" cy="523220"/>
          </a:xfrm>
          <a:prstGeom prst="rect">
            <a:avLst/>
          </a:prstGeom>
          <a:noFill/>
        </p:spPr>
        <p:txBody>
          <a:bodyPr wrap="none" rtlCol="0">
            <a:spAutoFit/>
          </a:bodyPr>
          <a:lstStyle/>
          <a:p>
            <a:r>
              <a:rPr lang="en-US" altLang="zh-CN" sz="2800" dirty="0" smtClean="0"/>
              <a:t>CONTENTS</a:t>
            </a:r>
            <a:endParaRPr lang="zh-CN" altLang="en-US" sz="2800" dirty="0"/>
          </a:p>
        </p:txBody>
      </p:sp>
      <p:pic>
        <p:nvPicPr>
          <p:cNvPr id="176" name="图片 175"/>
          <p:cNvPicPr>
            <a:picLocks noChangeAspect="1"/>
          </p:cNvPicPr>
          <p:nvPr/>
        </p:nvPicPr>
        <p:blipFill>
          <a:blip r:embed="rId5"/>
          <a:stretch>
            <a:fillRect/>
          </a:stretch>
        </p:blipFill>
        <p:spPr>
          <a:xfrm>
            <a:off x="8461007" y="5632533"/>
            <a:ext cx="859611" cy="859611"/>
          </a:xfrm>
          <a:prstGeom prst="rect">
            <a:avLst/>
          </a:prstGeom>
        </p:spPr>
      </p:pic>
      <p:pic>
        <p:nvPicPr>
          <p:cNvPr id="177" name="图片 176"/>
          <p:cNvPicPr>
            <a:picLocks noChangeAspect="1"/>
          </p:cNvPicPr>
          <p:nvPr/>
        </p:nvPicPr>
        <p:blipFill>
          <a:blip r:embed="rId6"/>
          <a:stretch>
            <a:fillRect/>
          </a:stretch>
        </p:blipFill>
        <p:spPr>
          <a:xfrm>
            <a:off x="9358904" y="5536374"/>
            <a:ext cx="536494" cy="536494"/>
          </a:xfrm>
          <a:prstGeom prst="rect">
            <a:avLst/>
          </a:prstGeom>
        </p:spPr>
      </p:pic>
      <p:pic>
        <p:nvPicPr>
          <p:cNvPr id="178" name="图形 1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635838">
            <a:off x="3803139" y="4745439"/>
            <a:ext cx="314325" cy="2000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anim calcmode="lin" valueType="num">
                                      <p:cBhvr>
                                        <p:cTn id="13" dur="1000" fill="hold"/>
                                        <p:tgtEl>
                                          <p:spTgt spid="243"/>
                                        </p:tgtEl>
                                        <p:attrNameLst>
                                          <p:attrName>ppt_x</p:attrName>
                                        </p:attrNameLst>
                                      </p:cBhvr>
                                      <p:tavLst>
                                        <p:tav tm="0">
                                          <p:val>
                                            <p:strVal val="#ppt_x"/>
                                          </p:val>
                                        </p:tav>
                                        <p:tav tm="100000">
                                          <p:val>
                                            <p:strVal val="#ppt_x"/>
                                          </p:val>
                                        </p:tav>
                                      </p:tavLst>
                                    </p:anim>
                                    <p:anim calcmode="lin" valueType="num">
                                      <p:cBhvr>
                                        <p:cTn id="14" dur="1000" fill="hold"/>
                                        <p:tgtEl>
                                          <p:spTgt spid="2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1000" fill="hold"/>
                                        <p:tgtEl>
                                          <p:spTgt spid="145"/>
                                        </p:tgtEl>
                                        <p:attrNameLst>
                                          <p:attrName>ppt_w</p:attrName>
                                        </p:attrNameLst>
                                      </p:cBhvr>
                                      <p:tavLst>
                                        <p:tav tm="0">
                                          <p:val>
                                            <p:fltVal val="0"/>
                                          </p:val>
                                        </p:tav>
                                        <p:tav tm="100000">
                                          <p:val>
                                            <p:strVal val="#ppt_w"/>
                                          </p:val>
                                        </p:tav>
                                      </p:tavLst>
                                    </p:anim>
                                    <p:anim calcmode="lin" valueType="num">
                                      <p:cBhvr>
                                        <p:cTn id="26" dur="1000" fill="hold"/>
                                        <p:tgtEl>
                                          <p:spTgt spid="145"/>
                                        </p:tgtEl>
                                        <p:attrNameLst>
                                          <p:attrName>ppt_h</p:attrName>
                                        </p:attrNameLst>
                                      </p:cBhvr>
                                      <p:tavLst>
                                        <p:tav tm="0">
                                          <p:val>
                                            <p:fltVal val="0"/>
                                          </p:val>
                                        </p:tav>
                                        <p:tav tm="100000">
                                          <p:val>
                                            <p:strVal val="#ppt_h"/>
                                          </p:val>
                                        </p:tav>
                                      </p:tavLst>
                                    </p:anim>
                                    <p:anim calcmode="lin" valueType="num">
                                      <p:cBhvr>
                                        <p:cTn id="27" dur="1000" fill="hold"/>
                                        <p:tgtEl>
                                          <p:spTgt spid="145"/>
                                        </p:tgtEl>
                                        <p:attrNameLst>
                                          <p:attrName>style.rotation</p:attrName>
                                        </p:attrNameLst>
                                      </p:cBhvr>
                                      <p:tavLst>
                                        <p:tav tm="0">
                                          <p:val>
                                            <p:fltVal val="90"/>
                                          </p:val>
                                        </p:tav>
                                        <p:tav tm="100000">
                                          <p:val>
                                            <p:fltVal val="0"/>
                                          </p:val>
                                        </p:tav>
                                      </p:tavLst>
                                    </p:anim>
                                    <p:animEffect transition="in" filter="fade">
                                      <p:cBhvr>
                                        <p:cTn id="28" dur="1000"/>
                                        <p:tgtEl>
                                          <p:spTgt spid="145"/>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152"/>
                                        </p:tgtEl>
                                        <p:attrNameLst>
                                          <p:attrName>style.visibility</p:attrName>
                                        </p:attrNameLst>
                                      </p:cBhvr>
                                      <p:to>
                                        <p:strVal val="visible"/>
                                      </p:to>
                                    </p:set>
                                    <p:anim calcmode="lin" valueType="num">
                                      <p:cBhvr>
                                        <p:cTn id="32" dur="1000" fill="hold"/>
                                        <p:tgtEl>
                                          <p:spTgt spid="152"/>
                                        </p:tgtEl>
                                        <p:attrNameLst>
                                          <p:attrName>ppt_w</p:attrName>
                                        </p:attrNameLst>
                                      </p:cBhvr>
                                      <p:tavLst>
                                        <p:tav tm="0">
                                          <p:val>
                                            <p:fltVal val="0"/>
                                          </p:val>
                                        </p:tav>
                                        <p:tav tm="100000">
                                          <p:val>
                                            <p:strVal val="#ppt_w"/>
                                          </p:val>
                                        </p:tav>
                                      </p:tavLst>
                                    </p:anim>
                                    <p:anim calcmode="lin" valueType="num">
                                      <p:cBhvr>
                                        <p:cTn id="33" dur="1000" fill="hold"/>
                                        <p:tgtEl>
                                          <p:spTgt spid="152"/>
                                        </p:tgtEl>
                                        <p:attrNameLst>
                                          <p:attrName>ppt_h</p:attrName>
                                        </p:attrNameLst>
                                      </p:cBhvr>
                                      <p:tavLst>
                                        <p:tav tm="0">
                                          <p:val>
                                            <p:fltVal val="0"/>
                                          </p:val>
                                        </p:tav>
                                        <p:tav tm="100000">
                                          <p:val>
                                            <p:strVal val="#ppt_h"/>
                                          </p:val>
                                        </p:tav>
                                      </p:tavLst>
                                    </p:anim>
                                    <p:anim calcmode="lin" valueType="num">
                                      <p:cBhvr>
                                        <p:cTn id="34" dur="1000" fill="hold"/>
                                        <p:tgtEl>
                                          <p:spTgt spid="152"/>
                                        </p:tgtEl>
                                        <p:attrNameLst>
                                          <p:attrName>style.rotation</p:attrName>
                                        </p:attrNameLst>
                                      </p:cBhvr>
                                      <p:tavLst>
                                        <p:tav tm="0">
                                          <p:val>
                                            <p:fltVal val="90"/>
                                          </p:val>
                                        </p:tav>
                                        <p:tav tm="100000">
                                          <p:val>
                                            <p:fltVal val="0"/>
                                          </p:val>
                                        </p:tav>
                                      </p:tavLst>
                                    </p:anim>
                                    <p:animEffect transition="in" filter="fade">
                                      <p:cBhvr>
                                        <p:cTn id="35" dur="1000"/>
                                        <p:tgtEl>
                                          <p:spTgt spid="152"/>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59"/>
                                        </p:tgtEl>
                                        <p:attrNameLst>
                                          <p:attrName>style.visibility</p:attrName>
                                        </p:attrNameLst>
                                      </p:cBhvr>
                                      <p:to>
                                        <p:strVal val="visible"/>
                                      </p:to>
                                    </p:set>
                                    <p:anim calcmode="lin" valueType="num">
                                      <p:cBhvr>
                                        <p:cTn id="39" dur="1000" fill="hold"/>
                                        <p:tgtEl>
                                          <p:spTgt spid="159"/>
                                        </p:tgtEl>
                                        <p:attrNameLst>
                                          <p:attrName>ppt_w</p:attrName>
                                        </p:attrNameLst>
                                      </p:cBhvr>
                                      <p:tavLst>
                                        <p:tav tm="0">
                                          <p:val>
                                            <p:fltVal val="0"/>
                                          </p:val>
                                        </p:tav>
                                        <p:tav tm="100000">
                                          <p:val>
                                            <p:strVal val="#ppt_w"/>
                                          </p:val>
                                        </p:tav>
                                      </p:tavLst>
                                    </p:anim>
                                    <p:anim calcmode="lin" valueType="num">
                                      <p:cBhvr>
                                        <p:cTn id="40" dur="1000" fill="hold"/>
                                        <p:tgtEl>
                                          <p:spTgt spid="159"/>
                                        </p:tgtEl>
                                        <p:attrNameLst>
                                          <p:attrName>ppt_h</p:attrName>
                                        </p:attrNameLst>
                                      </p:cBhvr>
                                      <p:tavLst>
                                        <p:tav tm="0">
                                          <p:val>
                                            <p:fltVal val="0"/>
                                          </p:val>
                                        </p:tav>
                                        <p:tav tm="100000">
                                          <p:val>
                                            <p:strVal val="#ppt_h"/>
                                          </p:val>
                                        </p:tav>
                                      </p:tavLst>
                                    </p:anim>
                                    <p:anim calcmode="lin" valueType="num">
                                      <p:cBhvr>
                                        <p:cTn id="41" dur="1000" fill="hold"/>
                                        <p:tgtEl>
                                          <p:spTgt spid="159"/>
                                        </p:tgtEl>
                                        <p:attrNameLst>
                                          <p:attrName>style.rotation</p:attrName>
                                        </p:attrNameLst>
                                      </p:cBhvr>
                                      <p:tavLst>
                                        <p:tav tm="0">
                                          <p:val>
                                            <p:fltVal val="90"/>
                                          </p:val>
                                        </p:tav>
                                        <p:tav tm="100000">
                                          <p:val>
                                            <p:fltVal val="0"/>
                                          </p:val>
                                        </p:tav>
                                      </p:tavLst>
                                    </p:anim>
                                    <p:animEffect transition="in" filter="fade">
                                      <p:cBhvr>
                                        <p:cTn id="42" dur="1000"/>
                                        <p:tgtEl>
                                          <p:spTgt spid="159"/>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par>
                          <p:cTn id="47" fill="hold">
                            <p:stCondLst>
                              <p:cond delay="5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67"/>
                                        </p:tgtEl>
                                        <p:attrNameLst>
                                          <p:attrName>style.visibility</p:attrName>
                                        </p:attrNameLst>
                                      </p:cBhvr>
                                      <p:to>
                                        <p:strVal val="visible"/>
                                      </p:to>
                                    </p:set>
                                    <p:anim calcmode="lin" valueType="num">
                                      <p:cBhvr>
                                        <p:cTn id="50" dur="500" fill="hold"/>
                                        <p:tgtEl>
                                          <p:spTgt spid="16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7"/>
                                        </p:tgtEl>
                                        <p:attrNameLst>
                                          <p:attrName>ppt_y</p:attrName>
                                        </p:attrNameLst>
                                      </p:cBhvr>
                                      <p:tavLst>
                                        <p:tav tm="0">
                                          <p:val>
                                            <p:strVal val="#ppt_y"/>
                                          </p:val>
                                        </p:tav>
                                        <p:tav tm="100000">
                                          <p:val>
                                            <p:strVal val="#ppt_y"/>
                                          </p:val>
                                        </p:tav>
                                      </p:tavLst>
                                    </p:anim>
                                    <p:anim calcmode="lin" valueType="num">
                                      <p:cBhvr>
                                        <p:cTn id="52" dur="500" fill="hold"/>
                                        <p:tgtEl>
                                          <p:spTgt spid="16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animEffect transition="in" filter="wipe(left)">
                                      <p:cBhvr>
                                        <p:cTn id="57" dur="500"/>
                                        <p:tgtEl>
                                          <p:spTgt spid="168"/>
                                        </p:tgtEl>
                                      </p:cBhvr>
                                    </p:animEffect>
                                  </p:childTnLst>
                                </p:cTn>
                              </p:par>
                            </p:childTnLst>
                          </p:cTn>
                        </p:par>
                        <p:par>
                          <p:cTn id="58" fill="hold">
                            <p:stCondLst>
                              <p:cond delay="58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9"/>
                                        </p:tgtEl>
                                        <p:attrNameLst>
                                          <p:attrName>ppt_y</p:attrName>
                                        </p:attrNameLst>
                                      </p:cBhvr>
                                      <p:tavLst>
                                        <p:tav tm="0">
                                          <p:val>
                                            <p:strVal val="#ppt_y"/>
                                          </p:val>
                                        </p:tav>
                                        <p:tav tm="100000">
                                          <p:val>
                                            <p:strVal val="#ppt_y"/>
                                          </p:val>
                                        </p:tav>
                                      </p:tavLst>
                                    </p:anim>
                                    <p:anim calcmode="lin" valueType="num">
                                      <p:cBhvr>
                                        <p:cTn id="63"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0"/>
                                        </p:tgtEl>
                                        <p:attrNameLst>
                                          <p:attrName>style.visibility</p:attrName>
                                        </p:attrNameLst>
                                      </p:cBhvr>
                                      <p:to>
                                        <p:strVal val="visible"/>
                                      </p:to>
                                    </p:set>
                                    <p:animEffect transition="in" filter="wipe(left)">
                                      <p:cBhvr>
                                        <p:cTn id="68" dur="500"/>
                                        <p:tgtEl>
                                          <p:spTgt spid="170"/>
                                        </p:tgtEl>
                                      </p:cBhvr>
                                    </p:animEffect>
                                  </p:childTnLst>
                                </p:cTn>
                              </p:par>
                            </p:childTnLst>
                          </p:cTn>
                        </p:par>
                        <p:par>
                          <p:cTn id="69" fill="hold">
                            <p:stCondLst>
                              <p:cond delay="7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71"/>
                                        </p:tgtEl>
                                        <p:attrNameLst>
                                          <p:attrName>style.visibility</p:attrName>
                                        </p:attrNameLst>
                                      </p:cBhvr>
                                      <p:to>
                                        <p:strVal val="visible"/>
                                      </p:to>
                                    </p:set>
                                    <p:anim calcmode="lin" valueType="num">
                                      <p:cBhvr>
                                        <p:cTn id="72"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71"/>
                                        </p:tgtEl>
                                        <p:attrNameLst>
                                          <p:attrName>ppt_y</p:attrName>
                                        </p:attrNameLst>
                                      </p:cBhvr>
                                      <p:tavLst>
                                        <p:tav tm="0">
                                          <p:val>
                                            <p:strVal val="#ppt_y"/>
                                          </p:val>
                                        </p:tav>
                                        <p:tav tm="100000">
                                          <p:val>
                                            <p:strVal val="#ppt_y"/>
                                          </p:val>
                                        </p:tav>
                                      </p:tavLst>
                                    </p:anim>
                                    <p:anim calcmode="lin" valueType="num">
                                      <p:cBhvr>
                                        <p:cTn id="74"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7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animEffect transition="in" filter="wipe(left)">
                                      <p:cBhvr>
                                        <p:cTn id="79" dur="500"/>
                                        <p:tgtEl>
                                          <p:spTgt spid="172"/>
                                        </p:tgtEl>
                                      </p:cBhvr>
                                    </p:animEffect>
                                  </p:childTnLst>
                                </p:cTn>
                              </p:par>
                            </p:childTnLst>
                          </p:cTn>
                        </p:par>
                        <p:par>
                          <p:cTn id="80" fill="hold">
                            <p:stCondLst>
                              <p:cond delay="8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73"/>
                                        </p:tgtEl>
                                        <p:attrNameLst>
                                          <p:attrName>style.visibility</p:attrName>
                                        </p:attrNameLst>
                                      </p:cBhvr>
                                      <p:to>
                                        <p:strVal val="visible"/>
                                      </p:to>
                                    </p:set>
                                    <p:anim calcmode="lin" valueType="num">
                                      <p:cBhvr>
                                        <p:cTn id="83"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73"/>
                                        </p:tgtEl>
                                        <p:attrNameLst>
                                          <p:attrName>ppt_y</p:attrName>
                                        </p:attrNameLst>
                                      </p:cBhvr>
                                      <p:tavLst>
                                        <p:tav tm="0">
                                          <p:val>
                                            <p:strVal val="#ppt_y"/>
                                          </p:val>
                                        </p:tav>
                                        <p:tav tm="100000">
                                          <p:val>
                                            <p:strVal val="#ppt_y"/>
                                          </p:val>
                                        </p:tav>
                                      </p:tavLst>
                                    </p:anim>
                                    <p:anim calcmode="lin" valueType="num">
                                      <p:cBhvr>
                                        <p:cTn id="85"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73"/>
                                        </p:tgtEl>
                                      </p:cBhvr>
                                    </p:animEffect>
                                  </p:childTnLst>
                                </p:cTn>
                              </p:par>
                            </p:childTnLst>
                          </p:cTn>
                        </p:par>
                        <p:par>
                          <p:cTn id="88" fill="hold">
                            <p:stCondLst>
                              <p:cond delay="9649"/>
                            </p:stCondLst>
                            <p:childTnLst>
                              <p:par>
                                <p:cTn id="89" presetID="2" presetClass="entr" presetSubtype="1" fill="hold" grpId="0" nodeType="afterEffect">
                                  <p:stCondLst>
                                    <p:cond delay="0"/>
                                  </p:stCondLst>
                                  <p:childTnLst>
                                    <p:set>
                                      <p:cBhvr>
                                        <p:cTn id="90" dur="1" fill="hold">
                                          <p:stCondLst>
                                            <p:cond delay="0"/>
                                          </p:stCondLst>
                                        </p:cTn>
                                        <p:tgtEl>
                                          <p:spTgt spid="174"/>
                                        </p:tgtEl>
                                        <p:attrNameLst>
                                          <p:attrName>style.visibility</p:attrName>
                                        </p:attrNameLst>
                                      </p:cBhvr>
                                      <p:to>
                                        <p:strVal val="visible"/>
                                      </p:to>
                                    </p:set>
                                    <p:anim calcmode="lin" valueType="num">
                                      <p:cBhvr additive="base">
                                        <p:cTn id="91" dur="500" fill="hold"/>
                                        <p:tgtEl>
                                          <p:spTgt spid="174"/>
                                        </p:tgtEl>
                                        <p:attrNameLst>
                                          <p:attrName>ppt_x</p:attrName>
                                        </p:attrNameLst>
                                      </p:cBhvr>
                                      <p:tavLst>
                                        <p:tav tm="0">
                                          <p:val>
                                            <p:strVal val="#ppt_x"/>
                                          </p:val>
                                        </p:tav>
                                        <p:tav tm="100000">
                                          <p:val>
                                            <p:strVal val="#ppt_x"/>
                                          </p:val>
                                        </p:tav>
                                      </p:tavLst>
                                    </p:anim>
                                    <p:anim calcmode="lin" valueType="num">
                                      <p:cBhvr additive="base">
                                        <p:cTn id="92" dur="500" fill="hold"/>
                                        <p:tgtEl>
                                          <p:spTgt spid="174"/>
                                        </p:tgtEl>
                                        <p:attrNameLst>
                                          <p:attrName>ppt_y</p:attrName>
                                        </p:attrNameLst>
                                      </p:cBhvr>
                                      <p:tavLst>
                                        <p:tav tm="0">
                                          <p:val>
                                            <p:strVal val="0-#ppt_h/2"/>
                                          </p:val>
                                        </p:tav>
                                        <p:tav tm="100000">
                                          <p:val>
                                            <p:strVal val="#ppt_y"/>
                                          </p:val>
                                        </p:tav>
                                      </p:tavLst>
                                    </p:anim>
                                  </p:childTnLst>
                                </p:cTn>
                              </p:par>
                              <p:par>
                                <p:cTn id="93" presetID="2" presetClass="entr" presetSubtype="2" fill="hold" nodeType="withEffect">
                                  <p:stCondLst>
                                    <p:cond delay="250"/>
                                  </p:stCondLst>
                                  <p:childTnLst>
                                    <p:set>
                                      <p:cBhvr>
                                        <p:cTn id="94" dur="1" fill="hold">
                                          <p:stCondLst>
                                            <p:cond delay="0"/>
                                          </p:stCondLst>
                                        </p:cTn>
                                        <p:tgtEl>
                                          <p:spTgt spid="176"/>
                                        </p:tgtEl>
                                        <p:attrNameLst>
                                          <p:attrName>style.visibility</p:attrName>
                                        </p:attrNameLst>
                                      </p:cBhvr>
                                      <p:to>
                                        <p:strVal val="visible"/>
                                      </p:to>
                                    </p:set>
                                    <p:anim calcmode="lin" valueType="num">
                                      <p:cBhvr additive="base">
                                        <p:cTn id="95" dur="500" fill="hold"/>
                                        <p:tgtEl>
                                          <p:spTgt spid="176"/>
                                        </p:tgtEl>
                                        <p:attrNameLst>
                                          <p:attrName>ppt_x</p:attrName>
                                        </p:attrNameLst>
                                      </p:cBhvr>
                                      <p:tavLst>
                                        <p:tav tm="0">
                                          <p:val>
                                            <p:strVal val="1+#ppt_w/2"/>
                                          </p:val>
                                        </p:tav>
                                        <p:tav tm="100000">
                                          <p:val>
                                            <p:strVal val="#ppt_x"/>
                                          </p:val>
                                        </p:tav>
                                      </p:tavLst>
                                    </p:anim>
                                    <p:anim calcmode="lin" valueType="num">
                                      <p:cBhvr additive="base">
                                        <p:cTn id="96" dur="500" fill="hold"/>
                                        <p:tgtEl>
                                          <p:spTgt spid="176"/>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250"/>
                                  </p:stCondLst>
                                  <p:childTnLst>
                                    <p:set>
                                      <p:cBhvr>
                                        <p:cTn id="98" dur="1" fill="hold">
                                          <p:stCondLst>
                                            <p:cond delay="0"/>
                                          </p:stCondLst>
                                        </p:cTn>
                                        <p:tgtEl>
                                          <p:spTgt spid="177"/>
                                        </p:tgtEl>
                                        <p:attrNameLst>
                                          <p:attrName>style.visibility</p:attrName>
                                        </p:attrNameLst>
                                      </p:cBhvr>
                                      <p:to>
                                        <p:strVal val="visible"/>
                                      </p:to>
                                    </p:set>
                                    <p:anim calcmode="lin" valueType="num">
                                      <p:cBhvr additive="base">
                                        <p:cTn id="99" dur="500" fill="hold"/>
                                        <p:tgtEl>
                                          <p:spTgt spid="177"/>
                                        </p:tgtEl>
                                        <p:attrNameLst>
                                          <p:attrName>ppt_x</p:attrName>
                                        </p:attrNameLst>
                                      </p:cBhvr>
                                      <p:tavLst>
                                        <p:tav tm="0">
                                          <p:val>
                                            <p:strVal val="1+#ppt_w/2"/>
                                          </p:val>
                                        </p:tav>
                                        <p:tav tm="100000">
                                          <p:val>
                                            <p:strVal val="#ppt_x"/>
                                          </p:val>
                                        </p:tav>
                                      </p:tavLst>
                                    </p:anim>
                                    <p:anim calcmode="lin" valueType="num">
                                      <p:cBhvr additive="base">
                                        <p:cTn id="100" dur="500" fill="hold"/>
                                        <p:tgtEl>
                                          <p:spTgt spid="177"/>
                                        </p:tgtEl>
                                        <p:attrNameLst>
                                          <p:attrName>ppt_y</p:attrName>
                                        </p:attrNameLst>
                                      </p:cBhvr>
                                      <p:tavLst>
                                        <p:tav tm="0">
                                          <p:val>
                                            <p:strVal val="#ppt_y"/>
                                          </p:val>
                                        </p:tav>
                                        <p:tav tm="100000">
                                          <p:val>
                                            <p:strVal val="#ppt_y"/>
                                          </p:val>
                                        </p:tav>
                                      </p:tavLst>
                                    </p:anim>
                                  </p:childTnLst>
                                </p:cTn>
                              </p:par>
                              <p:par>
                                <p:cTn id="101" presetID="53" presetClass="entr" presetSubtype="16" fill="hold" nodeType="withEffect">
                                  <p:stCondLst>
                                    <p:cond delay="250"/>
                                  </p:stCondLst>
                                  <p:childTnLst>
                                    <p:set>
                                      <p:cBhvr>
                                        <p:cTn id="102" dur="1" fill="hold">
                                          <p:stCondLst>
                                            <p:cond delay="0"/>
                                          </p:stCondLst>
                                        </p:cTn>
                                        <p:tgtEl>
                                          <p:spTgt spid="176"/>
                                        </p:tgtEl>
                                        <p:attrNameLst>
                                          <p:attrName>style.visibility</p:attrName>
                                        </p:attrNameLst>
                                      </p:cBhvr>
                                      <p:to>
                                        <p:strVal val="visible"/>
                                      </p:to>
                                    </p:set>
                                    <p:anim calcmode="lin" valueType="num">
                                      <p:cBhvr>
                                        <p:cTn id="103" dur="500" fill="hold"/>
                                        <p:tgtEl>
                                          <p:spTgt spid="176"/>
                                        </p:tgtEl>
                                        <p:attrNameLst>
                                          <p:attrName>ppt_w</p:attrName>
                                        </p:attrNameLst>
                                      </p:cBhvr>
                                      <p:tavLst>
                                        <p:tav tm="0">
                                          <p:val>
                                            <p:fltVal val="0"/>
                                          </p:val>
                                        </p:tav>
                                        <p:tav tm="100000">
                                          <p:val>
                                            <p:strVal val="#ppt_w"/>
                                          </p:val>
                                        </p:tav>
                                      </p:tavLst>
                                    </p:anim>
                                    <p:anim calcmode="lin" valueType="num">
                                      <p:cBhvr>
                                        <p:cTn id="104" dur="500" fill="hold"/>
                                        <p:tgtEl>
                                          <p:spTgt spid="176"/>
                                        </p:tgtEl>
                                        <p:attrNameLst>
                                          <p:attrName>ppt_h</p:attrName>
                                        </p:attrNameLst>
                                      </p:cBhvr>
                                      <p:tavLst>
                                        <p:tav tm="0">
                                          <p:val>
                                            <p:fltVal val="0"/>
                                          </p:val>
                                        </p:tav>
                                        <p:tav tm="100000">
                                          <p:val>
                                            <p:strVal val="#ppt_h"/>
                                          </p:val>
                                        </p:tav>
                                      </p:tavLst>
                                    </p:anim>
                                    <p:animEffect transition="in" filter="fade">
                                      <p:cBhvr>
                                        <p:cTn id="105" dur="500"/>
                                        <p:tgtEl>
                                          <p:spTgt spid="176"/>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77"/>
                                        </p:tgtEl>
                                        <p:attrNameLst>
                                          <p:attrName>style.visibility</p:attrName>
                                        </p:attrNameLst>
                                      </p:cBhvr>
                                      <p:to>
                                        <p:strVal val="visible"/>
                                      </p:to>
                                    </p:set>
                                    <p:anim calcmode="lin" valueType="num">
                                      <p:cBhvr>
                                        <p:cTn id="108" dur="500" fill="hold"/>
                                        <p:tgtEl>
                                          <p:spTgt spid="177"/>
                                        </p:tgtEl>
                                        <p:attrNameLst>
                                          <p:attrName>ppt_w</p:attrName>
                                        </p:attrNameLst>
                                      </p:cBhvr>
                                      <p:tavLst>
                                        <p:tav tm="0">
                                          <p:val>
                                            <p:fltVal val="0"/>
                                          </p:val>
                                        </p:tav>
                                        <p:tav tm="100000">
                                          <p:val>
                                            <p:strVal val="#ppt_w"/>
                                          </p:val>
                                        </p:tav>
                                      </p:tavLst>
                                    </p:anim>
                                    <p:anim calcmode="lin" valueType="num">
                                      <p:cBhvr>
                                        <p:cTn id="109" dur="500" fill="hold"/>
                                        <p:tgtEl>
                                          <p:spTgt spid="177"/>
                                        </p:tgtEl>
                                        <p:attrNameLst>
                                          <p:attrName>ppt_h</p:attrName>
                                        </p:attrNameLst>
                                      </p:cBhvr>
                                      <p:tavLst>
                                        <p:tav tm="0">
                                          <p:val>
                                            <p:fltVal val="0"/>
                                          </p:val>
                                        </p:tav>
                                        <p:tav tm="100000">
                                          <p:val>
                                            <p:strVal val="#ppt_h"/>
                                          </p:val>
                                        </p:tav>
                                      </p:tavLst>
                                    </p:anim>
                                    <p:animEffect transition="in" filter="fade">
                                      <p:cBhvr>
                                        <p:cTn id="110" dur="500"/>
                                        <p:tgtEl>
                                          <p:spTgt spid="177"/>
                                        </p:tgtEl>
                                      </p:cBhvr>
                                    </p:animEffect>
                                  </p:childTnLst>
                                </p:cTn>
                              </p:par>
                            </p:childTnLst>
                          </p:cTn>
                        </p:par>
                        <p:par>
                          <p:cTn id="111" fill="hold">
                            <p:stCondLst>
                              <p:cond delay="10149"/>
                            </p:stCondLst>
                            <p:childTnLst>
                              <p:par>
                                <p:cTn id="112" presetID="22" presetClass="entr" presetSubtype="2" fill="hold" nodeType="afterEffect">
                                  <p:stCondLst>
                                    <p:cond delay="0"/>
                                  </p:stCondLst>
                                  <p:childTnLst>
                                    <p:set>
                                      <p:cBhvr>
                                        <p:cTn id="113" dur="1" fill="hold">
                                          <p:stCondLst>
                                            <p:cond delay="0"/>
                                          </p:stCondLst>
                                        </p:cTn>
                                        <p:tgtEl>
                                          <p:spTgt spid="178"/>
                                        </p:tgtEl>
                                        <p:attrNameLst>
                                          <p:attrName>style.visibility</p:attrName>
                                        </p:attrNameLst>
                                      </p:cBhvr>
                                      <p:to>
                                        <p:strVal val="visible"/>
                                      </p:to>
                                    </p:set>
                                    <p:animEffect transition="in" filter="wipe(right)">
                                      <p:cBhvr>
                                        <p:cTn id="114" dur="500"/>
                                        <p:tgtEl>
                                          <p:spTgt spid="178"/>
                                        </p:tgtEl>
                                      </p:cBhvr>
                                    </p:animEffect>
                                  </p:childTnLst>
                                </p:cTn>
                              </p:par>
                            </p:childTnLst>
                          </p:cTn>
                        </p:par>
                        <p:par>
                          <p:cTn id="115" fill="hold">
                            <p:stCondLst>
                              <p:cond delay="10649"/>
                            </p:stCondLst>
                            <p:childTnLst>
                              <p:par>
                                <p:cTn id="116" presetID="41" presetClass="entr" presetSubtype="0" fill="hold" nodeType="afterEffect">
                                  <p:stCondLst>
                                    <p:cond delay="0"/>
                                  </p:stCondLst>
                                  <p:iterate type="lt">
                                    <p:tmPct val="10000"/>
                                  </p:iterate>
                                  <p:childTnLst>
                                    <p:set>
                                      <p:cBhvr>
                                        <p:cTn id="117" dur="1" fill="hold">
                                          <p:stCondLst>
                                            <p:cond delay="0"/>
                                          </p:stCondLst>
                                        </p:cTn>
                                        <p:tgtEl>
                                          <p:spTgt spid="7">
                                            <p:txEl>
                                              <p:pRg st="0" end="0"/>
                                            </p:txEl>
                                          </p:spTgt>
                                        </p:tgtEl>
                                        <p:attrNameLst>
                                          <p:attrName>style.visibility</p:attrName>
                                        </p:attrNameLst>
                                      </p:cBhvr>
                                      <p:to>
                                        <p:strVal val="visible"/>
                                      </p:to>
                                    </p:set>
                                    <p:anim calcmode="lin" valueType="num">
                                      <p:cBhvr>
                                        <p:cTn id="1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ldLvl="0" animBg="1"/>
      <p:bldP spid="167" grpId="0"/>
      <p:bldP spid="168" grpId="0" bldLvl="0" animBg="1"/>
      <p:bldP spid="169" grpId="0"/>
      <p:bldP spid="170" grpId="0" bldLvl="0" animBg="1"/>
      <p:bldP spid="171" grpId="0"/>
      <p:bldP spid="172" grpId="0" bldLvl="0" animBg="1"/>
      <p:bldP spid="173" grpId="0"/>
      <p:bldP spid="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323975" y="294640"/>
            <a:ext cx="9622155" cy="6252845"/>
          </a:xfrm>
          <a:prstGeom prst="rect">
            <a:avLst/>
          </a:prstGeom>
        </p:spPr>
      </p:pic>
      <p:grpSp>
        <p:nvGrpSpPr>
          <p:cNvPr id="7" name="组合 6"/>
          <p:cNvGrpSpPr/>
          <p:nvPr/>
        </p:nvGrpSpPr>
        <p:grpSpPr>
          <a:xfrm>
            <a:off x="2657475" y="1117600"/>
            <a:ext cx="6877050" cy="5579110"/>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3404870" y="1781810"/>
            <a:ext cx="5380990" cy="830580"/>
          </a:xfrm>
          <a:prstGeom prst="rect">
            <a:avLst/>
          </a:prstGeom>
          <a:noFill/>
          <a:ln>
            <a:noFill/>
          </a:ln>
        </p:spPr>
        <p:txBody>
          <a:bodyPr vert="horz" wrap="square" lIns="0" tIns="0" rIns="0" bIns="0" numCol="1" anchor="t" anchorCtr="0" compatLnSpc="1">
            <a:spAutoFit/>
          </a:bodyPr>
          <a:lstStyle/>
          <a:p>
            <a:pPr algn="ctr" defTabSz="685165" fontAlgn="base">
              <a:spcBef>
                <a:spcPct val="0"/>
              </a:spcBef>
              <a:spcAft>
                <a:spcPct val="0"/>
              </a:spcAft>
              <a:defRPr/>
            </a:pPr>
            <a:r>
              <a:rPr lang="en-US" altLang="zh-CN" sz="5400" b="1" dirty="0">
                <a:solidFill>
                  <a:srgbClr val="FFC000"/>
                </a:solidFill>
                <a:latin typeface="微软雅黑" panose="020B0503020204020204" pitchFamily="34" charset="-122"/>
                <a:ea typeface="微软雅黑" panose="020B0503020204020204" pitchFamily="34" charset="-122"/>
              </a:rPr>
              <a:t>5.1</a:t>
            </a:r>
            <a:endParaRPr lang="en-US"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3460115" y="2612390"/>
            <a:ext cx="5325745" cy="1322070"/>
          </a:xfrm>
          <a:prstGeom prst="rect">
            <a:avLst/>
          </a:prstGeom>
        </p:spPr>
        <p:txBody>
          <a:bodyPr wrap="square">
            <a:spAutoFit/>
          </a:bodyPr>
          <a:lstStyle/>
          <a:p>
            <a:pPr algn="ctr"/>
            <a:r>
              <a:rPr lang="zh-CN" altLang="en-US" sz="4400" b="1" dirty="0" smtClean="0">
                <a:solidFill>
                  <a:schemeClr val="accent4"/>
                </a:solidFill>
                <a:latin typeface="微软雅黑" panose="020B0503020204020204" pitchFamily="34" charset="-122"/>
                <a:ea typeface="微软雅黑" panose="020B0503020204020204" pitchFamily="34" charset="-122"/>
                <a:sym typeface="+mn-ea"/>
              </a:rPr>
              <a:t>社会测量方法</a:t>
            </a:r>
            <a:endParaRPr lang="zh-CN" altLang="en-US" sz="44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lang="zh-CN" altLang="en-US" sz="3600" b="1" i="0" dirty="0" smtClean="0">
                <a:solidFill>
                  <a:schemeClr val="accent4"/>
                </a:solidFill>
                <a:effectLst/>
                <a:latin typeface="微软雅黑" panose="020B0503020204020204" pitchFamily="34" charset="-122"/>
                <a:ea typeface="微软雅黑" panose="020B0503020204020204" pitchFamily="34" charset="-122"/>
                <a:sym typeface="+mn-ea"/>
              </a:rPr>
              <a:t>Social measurement</a:t>
            </a:r>
            <a:endParaRPr lang="zh-CN" altLang="en-US" sz="3600" b="1" i="0" dirty="0" smtClean="0">
              <a:solidFill>
                <a:schemeClr val="accent4"/>
              </a:solidFill>
              <a:effectLst/>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10359973" y="5201223"/>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01</a:t>
              </a:r>
              <a:endParaRPr lang="zh-CN" altLang="en-US" sz="6600" b="1" dirty="0">
                <a:solidFill>
                  <a:schemeClr val="bg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2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500" autoRev="1" fill="hold">
                                          <p:stCondLst>
                                            <p:cond delay="0"/>
                                          </p:stCondLst>
                                        </p:cTn>
                                        <p:tgtEl>
                                          <p:spTgt spid="16"/>
                                        </p:tgtEl>
                                        <p:attrNameLst>
                                          <p:attrName>ppt_w</p:attrName>
                                        </p:attrNameLst>
                                      </p:cBhvr>
                                    </p:anim>
                                    <p:anim by="(#ppt_w*0.50)" calcmode="lin" valueType="num">
                                      <p:cBhvr>
                                        <p:cTn id="26" dur="500" decel="50000" autoRev="1" fill="hold">
                                          <p:stCondLst>
                                            <p:cond delay="0"/>
                                          </p:stCondLst>
                                        </p:cTn>
                                        <p:tgtEl>
                                          <p:spTgt spid="16"/>
                                        </p:tgtEl>
                                        <p:attrNameLst>
                                          <p:attrName>ppt_x</p:attrName>
                                        </p:attrNameLst>
                                      </p:cBhvr>
                                    </p:anim>
                                    <p:anim from="(-#ppt_h/2)" to="(#ppt_y)" calcmode="lin" valueType="num">
                                      <p:cBhvr>
                                        <p:cTn id="27" dur="1000" fill="hold">
                                          <p:stCondLst>
                                            <p:cond delay="0"/>
                                          </p:stCondLst>
                                        </p:cTn>
                                        <p:tgtEl>
                                          <p:spTgt spid="16"/>
                                        </p:tgtEl>
                                        <p:attrNameLst>
                                          <p:attrName>ppt_y</p:attrName>
                                        </p:attrNameLst>
                                      </p:cBhvr>
                                    </p:anim>
                                    <p:animRot by="21600000">
                                      <p:cBhvr>
                                        <p:cTn id="28" dur="1000" fill="hold">
                                          <p:stCondLst>
                                            <p:cond delay="0"/>
                                          </p:stCondLst>
                                        </p:cTn>
                                        <p:tgtEl>
                                          <p:spTgt spid="16"/>
                                        </p:tgtEl>
                                        <p:attrNameLst>
                                          <p:attrName>r</p:attrName>
                                        </p:attrNameLst>
                                      </p:cBhvr>
                                    </p:animRot>
                                  </p:childTnLst>
                                </p:cTn>
                              </p:par>
                            </p:childTnLst>
                          </p:cTn>
                        </p:par>
                        <p:par>
                          <p:cTn id="29" fill="hold">
                            <p:stCondLst>
                              <p:cond delay="5519"/>
                            </p:stCondLst>
                            <p:childTnLst>
                              <p:par>
                                <p:cTn id="30" presetID="21" presetClass="entr" presetSubtype="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6215" y="1917065"/>
            <a:ext cx="5156200" cy="4260215"/>
            <a:chOff x="1866512" y="1446509"/>
            <a:chExt cx="3271491" cy="2309600"/>
          </a:xfrm>
        </p:grpSpPr>
        <p:grpSp>
          <p:nvGrpSpPr>
            <p:cNvPr id="5" name="组合 4"/>
            <p:cNvGrpSpPr/>
            <p:nvPr/>
          </p:nvGrpSpPr>
          <p:grpSpPr>
            <a:xfrm>
              <a:off x="1866512" y="1446509"/>
              <a:ext cx="3271491" cy="2309600"/>
              <a:chOff x="3246438" y="1068388"/>
              <a:chExt cx="5711825" cy="4678363"/>
            </a:xfrm>
            <a:solidFill>
              <a:schemeClr val="tx1">
                <a:lumMod val="65000"/>
                <a:lumOff val="35000"/>
              </a:schemeClr>
            </a:solidFill>
          </p:grpSpPr>
          <p:sp>
            <p:nvSpPr>
              <p:cNvPr id="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nvGrpSpPr>
              <p:cNvPr id="14" name="组合 13"/>
              <p:cNvGrpSpPr/>
              <p:nvPr/>
            </p:nvGrpSpPr>
            <p:grpSpPr>
              <a:xfrm>
                <a:off x="3517901" y="1225551"/>
                <a:ext cx="5260975" cy="4090987"/>
                <a:chOff x="3517901" y="1225551"/>
                <a:chExt cx="5260975" cy="4090987"/>
              </a:xfrm>
              <a:grpFill/>
            </p:grpSpPr>
            <p:sp>
              <p:nvSpPr>
                <p:cNvPr id="1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grpSp>
        <p:sp>
          <p:nvSpPr>
            <p:cNvPr id="6" name="文本框 49"/>
            <p:cNvSpPr txBox="1">
              <a:spLocks noChangeArrowheads="1"/>
            </p:cNvSpPr>
            <p:nvPr/>
          </p:nvSpPr>
          <p:spPr bwMode="auto">
            <a:xfrm>
              <a:off x="2082390" y="1866227"/>
              <a:ext cx="2686050" cy="125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cs typeface="+mn-ea"/>
                  <a:sym typeface="+mn-lt"/>
                </a:rPr>
                <a:t>社会测量方法是对小团体和集体的结构进行社会心理学研究的有效工具之一。</a:t>
              </a:r>
              <a:endParaRPr lang="zh-CN" altLang="en-US" sz="1600" dirty="0">
                <a:solidFill>
                  <a:srgbClr val="595959"/>
                </a:solidFill>
                <a:latin typeface="微软雅黑" panose="020B0503020204020204" pitchFamily="34" charset="-122"/>
                <a:ea typeface="微软雅黑" panose="020B0503020204020204" pitchFamily="34" charset="-122"/>
                <a:cs typeface="+mn-ea"/>
                <a:sym typeface="+mn-lt"/>
              </a:endParaRP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cs typeface="+mn-ea"/>
                  <a:sym typeface="+mn-lt"/>
                </a:rPr>
                <a:t>The social measurement method is one of the effective tools for conducting social psychology research on the structure of small groups and collectives.</a:t>
              </a:r>
              <a:endParaRPr lang="zh-CN" altLang="en-US" sz="16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96" name="组合 95"/>
          <p:cNvGrpSpPr/>
          <p:nvPr/>
        </p:nvGrpSpPr>
        <p:grpSpPr>
          <a:xfrm>
            <a:off x="7320280" y="2776220"/>
            <a:ext cx="4370705" cy="3838575"/>
            <a:chOff x="7512431" y="1646790"/>
            <a:chExt cx="2698523" cy="1980244"/>
          </a:xfrm>
        </p:grpSpPr>
        <p:grpSp>
          <p:nvGrpSpPr>
            <p:cNvPr id="97" name="组合 96"/>
            <p:cNvGrpSpPr/>
            <p:nvPr/>
          </p:nvGrpSpPr>
          <p:grpSpPr>
            <a:xfrm flipH="1">
              <a:off x="7512431" y="1646790"/>
              <a:ext cx="2698523" cy="1980244"/>
              <a:chOff x="3246438" y="1068388"/>
              <a:chExt cx="5711825" cy="4678363"/>
            </a:xfrm>
            <a:solidFill>
              <a:schemeClr val="tx1">
                <a:lumMod val="65000"/>
                <a:lumOff val="35000"/>
              </a:schemeClr>
            </a:solidFill>
          </p:grpSpPr>
          <p:sp>
            <p:nvSpPr>
              <p:cNvPr id="9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nvGrpSpPr>
              <p:cNvPr id="106" name="组合 105"/>
              <p:cNvGrpSpPr/>
              <p:nvPr/>
            </p:nvGrpSpPr>
            <p:grpSpPr>
              <a:xfrm>
                <a:off x="3517901" y="1225551"/>
                <a:ext cx="5260975" cy="4090987"/>
                <a:chOff x="3517901" y="1225551"/>
                <a:chExt cx="5260975" cy="4090987"/>
              </a:xfrm>
              <a:grpFill/>
            </p:grpSpPr>
            <p:sp>
              <p:nvSpPr>
                <p:cNvPr id="10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grpSp>
        <p:sp>
          <p:nvSpPr>
            <p:cNvPr id="98" name="文本框 49"/>
            <p:cNvSpPr txBox="1">
              <a:spLocks noChangeArrowheads="1"/>
            </p:cNvSpPr>
            <p:nvPr/>
          </p:nvSpPr>
          <p:spPr bwMode="auto">
            <a:xfrm>
              <a:off x="7969176" y="2117200"/>
              <a:ext cx="1918723" cy="104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cs typeface="+mn-ea"/>
                  <a:sym typeface="+mn-lt"/>
                </a:rPr>
                <a:t>当社会计量学与其他研究个人和群体的方法结合在一起时，其价值将增加。</a:t>
              </a:r>
              <a:endParaRPr lang="zh-CN" altLang="en-US" sz="1400" dirty="0">
                <a:solidFill>
                  <a:srgbClr val="595959"/>
                </a:solidFill>
                <a:latin typeface="微软雅黑" panose="020B0503020204020204" pitchFamily="34" charset="-122"/>
                <a:ea typeface="微软雅黑" panose="020B0503020204020204" pitchFamily="34" charset="-122"/>
                <a:cs typeface="+mn-ea"/>
                <a:sym typeface="+mn-lt"/>
              </a:endParaRPr>
            </a:p>
            <a:p>
              <a:pPr algn="l">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cs typeface="+mn-ea"/>
                  <a:sym typeface="+mn-lt"/>
                </a:rPr>
                <a:t>When sociometrics is combined with other methods of studying individuals and groups, its value will increase.</a:t>
              </a:r>
              <a:endParaRPr lang="zh-CN" altLang="en-US" sz="14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188" name="组合 187"/>
          <p:cNvGrpSpPr/>
          <p:nvPr/>
        </p:nvGrpSpPr>
        <p:grpSpPr>
          <a:xfrm>
            <a:off x="4596130" y="384175"/>
            <a:ext cx="4686935" cy="3414395"/>
            <a:chOff x="1060192" y="4064482"/>
            <a:chExt cx="2195954" cy="1643551"/>
          </a:xfrm>
        </p:grpSpPr>
        <p:grpSp>
          <p:nvGrpSpPr>
            <p:cNvPr id="189" name="组合 188"/>
            <p:cNvGrpSpPr/>
            <p:nvPr/>
          </p:nvGrpSpPr>
          <p:grpSpPr>
            <a:xfrm rot="20550789">
              <a:off x="1060192" y="4064482"/>
              <a:ext cx="2195954" cy="1643551"/>
              <a:chOff x="3246438" y="1068388"/>
              <a:chExt cx="5711825" cy="4678363"/>
            </a:xfrm>
            <a:solidFill>
              <a:schemeClr val="tx1">
                <a:lumMod val="65000"/>
                <a:lumOff val="35000"/>
              </a:schemeClr>
            </a:solidFill>
          </p:grpSpPr>
          <p:sp>
            <p:nvSpPr>
              <p:cNvPr id="19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grpSp>
            <p:nvGrpSpPr>
              <p:cNvPr id="198" name="组合 197"/>
              <p:cNvGrpSpPr/>
              <p:nvPr/>
            </p:nvGrpSpPr>
            <p:grpSpPr>
              <a:xfrm>
                <a:off x="3517901" y="1225551"/>
                <a:ext cx="5260975" cy="4090987"/>
                <a:chOff x="3517901" y="1225551"/>
                <a:chExt cx="5260975" cy="4090987"/>
              </a:xfrm>
              <a:grpFill/>
            </p:grpSpPr>
            <p:sp>
              <p:nvSpPr>
                <p:cNvPr id="19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grpSp>
        </p:grpSp>
        <p:sp>
          <p:nvSpPr>
            <p:cNvPr id="190" name="文本框 49"/>
            <p:cNvSpPr txBox="1">
              <a:spLocks noChangeArrowheads="1"/>
            </p:cNvSpPr>
            <p:nvPr/>
          </p:nvSpPr>
          <p:spPr bwMode="auto">
            <a:xfrm>
              <a:off x="1308022" y="4423331"/>
              <a:ext cx="1523869" cy="9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cs typeface="+mn-ea"/>
                  <a:sym typeface="+mn-lt"/>
                </a:rPr>
                <a:t>术语“社会计量学”是指群体关系的度量。</a:t>
              </a:r>
              <a:endParaRPr lang="zh-CN" altLang="en-US" sz="1600" dirty="0">
                <a:solidFill>
                  <a:srgbClr val="595959"/>
                </a:solidFill>
                <a:latin typeface="微软雅黑" panose="020B0503020204020204" pitchFamily="34" charset="-122"/>
                <a:ea typeface="微软雅黑" panose="020B0503020204020204" pitchFamily="34" charset="-122"/>
                <a:cs typeface="+mn-ea"/>
                <a:sym typeface="+mn-lt"/>
              </a:endParaRP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cs typeface="+mn-ea"/>
                  <a:sym typeface="+mn-lt"/>
                </a:rPr>
                <a:t>The term "sociometrics" refers to the measurement of group relations.</a:t>
              </a:r>
              <a:endParaRPr lang="zh-CN" altLang="en-US" sz="16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372" name="组合 371"/>
          <p:cNvGrpSpPr/>
          <p:nvPr/>
        </p:nvGrpSpPr>
        <p:grpSpPr>
          <a:xfrm rot="1281456">
            <a:off x="4678071" y="3406436"/>
            <a:ext cx="3123048" cy="3313358"/>
            <a:chOff x="5768976" y="2852738"/>
            <a:chExt cx="1016000" cy="1077913"/>
          </a:xfrm>
          <a:solidFill>
            <a:srgbClr val="FFC000"/>
          </a:solidFill>
        </p:grpSpPr>
        <p:sp>
          <p:nvSpPr>
            <p:cNvPr id="373" name="Freeform 609"/>
            <p:cNvSpPr>
              <a:spLocks noEditPoints="1"/>
            </p:cNvSpPr>
            <p:nvPr/>
          </p:nvSpPr>
          <p:spPr bwMode="auto">
            <a:xfrm>
              <a:off x="5768976" y="2852738"/>
              <a:ext cx="1016000" cy="1069975"/>
            </a:xfrm>
            <a:custGeom>
              <a:avLst/>
              <a:gdLst>
                <a:gd name="T0" fmla="*/ 90 w 269"/>
                <a:gd name="T1" fmla="*/ 282 h 283"/>
                <a:gd name="T2" fmla="*/ 113 w 269"/>
                <a:gd name="T3" fmla="*/ 276 h 283"/>
                <a:gd name="T4" fmla="*/ 135 w 269"/>
                <a:gd name="T5" fmla="*/ 269 h 283"/>
                <a:gd name="T6" fmla="*/ 179 w 269"/>
                <a:gd name="T7" fmla="*/ 254 h 283"/>
                <a:gd name="T8" fmla="*/ 223 w 269"/>
                <a:gd name="T9" fmla="*/ 238 h 283"/>
                <a:gd name="T10" fmla="*/ 266 w 269"/>
                <a:gd name="T11" fmla="*/ 221 h 283"/>
                <a:gd name="T12" fmla="*/ 266 w 269"/>
                <a:gd name="T13" fmla="*/ 223 h 283"/>
                <a:gd name="T14" fmla="*/ 258 w 269"/>
                <a:gd name="T15" fmla="*/ 195 h 283"/>
                <a:gd name="T16" fmla="*/ 250 w 269"/>
                <a:gd name="T17" fmla="*/ 167 h 283"/>
                <a:gd name="T18" fmla="*/ 231 w 269"/>
                <a:gd name="T19" fmla="*/ 111 h 283"/>
                <a:gd name="T20" fmla="*/ 210 w 269"/>
                <a:gd name="T21" fmla="*/ 56 h 283"/>
                <a:gd name="T22" fmla="*/ 198 w 269"/>
                <a:gd name="T23" fmla="*/ 29 h 283"/>
                <a:gd name="T24" fmla="*/ 186 w 269"/>
                <a:gd name="T25" fmla="*/ 2 h 283"/>
                <a:gd name="T26" fmla="*/ 187 w 269"/>
                <a:gd name="T27" fmla="*/ 3 h 283"/>
                <a:gd name="T28" fmla="*/ 175 w 269"/>
                <a:gd name="T29" fmla="*/ 4 h 283"/>
                <a:gd name="T30" fmla="*/ 163 w 269"/>
                <a:gd name="T31" fmla="*/ 7 h 283"/>
                <a:gd name="T32" fmla="*/ 140 w 269"/>
                <a:gd name="T33" fmla="*/ 13 h 283"/>
                <a:gd name="T34" fmla="*/ 94 w 269"/>
                <a:gd name="T35" fmla="*/ 29 h 283"/>
                <a:gd name="T36" fmla="*/ 48 w 269"/>
                <a:gd name="T37" fmla="*/ 45 h 283"/>
                <a:gd name="T38" fmla="*/ 3 w 269"/>
                <a:gd name="T39" fmla="*/ 62 h 283"/>
                <a:gd name="T40" fmla="*/ 4 w 269"/>
                <a:gd name="T41" fmla="*/ 60 h 283"/>
                <a:gd name="T42" fmla="*/ 13 w 269"/>
                <a:gd name="T43" fmla="*/ 88 h 283"/>
                <a:gd name="T44" fmla="*/ 23 w 269"/>
                <a:gd name="T45" fmla="*/ 117 h 283"/>
                <a:gd name="T46" fmla="*/ 43 w 269"/>
                <a:gd name="T47" fmla="*/ 173 h 283"/>
                <a:gd name="T48" fmla="*/ 54 w 269"/>
                <a:gd name="T49" fmla="*/ 201 h 283"/>
                <a:gd name="T50" fmla="*/ 65 w 269"/>
                <a:gd name="T51" fmla="*/ 229 h 283"/>
                <a:gd name="T52" fmla="*/ 77 w 269"/>
                <a:gd name="T53" fmla="*/ 256 h 283"/>
                <a:gd name="T54" fmla="*/ 90 w 269"/>
                <a:gd name="T55" fmla="*/ 282 h 283"/>
                <a:gd name="T56" fmla="*/ 90 w 269"/>
                <a:gd name="T57" fmla="*/ 283 h 283"/>
                <a:gd name="T58" fmla="*/ 75 w 269"/>
                <a:gd name="T59" fmla="*/ 257 h 283"/>
                <a:gd name="T60" fmla="*/ 63 w 269"/>
                <a:gd name="T61" fmla="*/ 230 h 283"/>
                <a:gd name="T62" fmla="*/ 51 w 269"/>
                <a:gd name="T63" fmla="*/ 202 h 283"/>
                <a:gd name="T64" fmla="*/ 40 w 269"/>
                <a:gd name="T65" fmla="*/ 174 h 283"/>
                <a:gd name="T66" fmla="*/ 19 w 269"/>
                <a:gd name="T67" fmla="*/ 118 h 283"/>
                <a:gd name="T68" fmla="*/ 9 w 269"/>
                <a:gd name="T69" fmla="*/ 90 h 283"/>
                <a:gd name="T70" fmla="*/ 0 w 269"/>
                <a:gd name="T71" fmla="*/ 61 h 283"/>
                <a:gd name="T72" fmla="*/ 1 w 269"/>
                <a:gd name="T73" fmla="*/ 59 h 283"/>
                <a:gd name="T74" fmla="*/ 2 w 269"/>
                <a:gd name="T75" fmla="*/ 59 h 283"/>
                <a:gd name="T76" fmla="*/ 47 w 269"/>
                <a:gd name="T77" fmla="*/ 41 h 283"/>
                <a:gd name="T78" fmla="*/ 93 w 269"/>
                <a:gd name="T79" fmla="*/ 25 h 283"/>
                <a:gd name="T80" fmla="*/ 139 w 269"/>
                <a:gd name="T81" fmla="*/ 10 h 283"/>
                <a:gd name="T82" fmla="*/ 163 w 269"/>
                <a:gd name="T83" fmla="*/ 4 h 283"/>
                <a:gd name="T84" fmla="*/ 174 w 269"/>
                <a:gd name="T85" fmla="*/ 2 h 283"/>
                <a:gd name="T86" fmla="*/ 187 w 269"/>
                <a:gd name="T87" fmla="*/ 0 h 283"/>
                <a:gd name="T88" fmla="*/ 188 w 269"/>
                <a:gd name="T89" fmla="*/ 1 h 283"/>
                <a:gd name="T90" fmla="*/ 200 w 269"/>
                <a:gd name="T91" fmla="*/ 28 h 283"/>
                <a:gd name="T92" fmla="*/ 211 w 269"/>
                <a:gd name="T93" fmla="*/ 55 h 283"/>
                <a:gd name="T94" fmla="*/ 232 w 269"/>
                <a:gd name="T95" fmla="*/ 110 h 283"/>
                <a:gd name="T96" fmla="*/ 252 w 269"/>
                <a:gd name="T97" fmla="*/ 166 h 283"/>
                <a:gd name="T98" fmla="*/ 261 w 269"/>
                <a:gd name="T99" fmla="*/ 194 h 283"/>
                <a:gd name="T100" fmla="*/ 269 w 269"/>
                <a:gd name="T101" fmla="*/ 222 h 283"/>
                <a:gd name="T102" fmla="*/ 268 w 269"/>
                <a:gd name="T103" fmla="*/ 224 h 283"/>
                <a:gd name="T104" fmla="*/ 247 w 269"/>
                <a:gd name="T105" fmla="*/ 234 h 283"/>
                <a:gd name="T106" fmla="*/ 225 w 269"/>
                <a:gd name="T107" fmla="*/ 242 h 283"/>
                <a:gd name="T108" fmla="*/ 180 w 269"/>
                <a:gd name="T109" fmla="*/ 257 h 283"/>
                <a:gd name="T110" fmla="*/ 135 w 269"/>
                <a:gd name="T111" fmla="*/ 271 h 283"/>
                <a:gd name="T112" fmla="*/ 113 w 269"/>
                <a:gd name="T113" fmla="*/ 277 h 283"/>
                <a:gd name="T114" fmla="*/ 90 w 269"/>
                <a:gd name="T115" fmla="*/ 283 h 283"/>
                <a:gd name="T116" fmla="*/ 90 w 269"/>
                <a:gd name="T1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83">
                  <a:moveTo>
                    <a:pt x="90" y="282"/>
                  </a:moveTo>
                  <a:cubicBezTo>
                    <a:pt x="98" y="281"/>
                    <a:pt x="105" y="279"/>
                    <a:pt x="113" y="276"/>
                  </a:cubicBezTo>
                  <a:cubicBezTo>
                    <a:pt x="120" y="274"/>
                    <a:pt x="127" y="271"/>
                    <a:pt x="135" y="269"/>
                  </a:cubicBezTo>
                  <a:cubicBezTo>
                    <a:pt x="150" y="264"/>
                    <a:pt x="164" y="259"/>
                    <a:pt x="179" y="254"/>
                  </a:cubicBezTo>
                  <a:cubicBezTo>
                    <a:pt x="194" y="249"/>
                    <a:pt x="209" y="244"/>
                    <a:pt x="223" y="238"/>
                  </a:cubicBezTo>
                  <a:cubicBezTo>
                    <a:pt x="238" y="233"/>
                    <a:pt x="253" y="228"/>
                    <a:pt x="266" y="221"/>
                  </a:cubicBezTo>
                  <a:cubicBezTo>
                    <a:pt x="266" y="223"/>
                    <a:pt x="266" y="223"/>
                    <a:pt x="266" y="223"/>
                  </a:cubicBezTo>
                  <a:cubicBezTo>
                    <a:pt x="263" y="214"/>
                    <a:pt x="261" y="204"/>
                    <a:pt x="258" y="195"/>
                  </a:cubicBezTo>
                  <a:cubicBezTo>
                    <a:pt x="255" y="185"/>
                    <a:pt x="253" y="176"/>
                    <a:pt x="250" y="167"/>
                  </a:cubicBezTo>
                  <a:cubicBezTo>
                    <a:pt x="244" y="148"/>
                    <a:pt x="237" y="129"/>
                    <a:pt x="231" y="111"/>
                  </a:cubicBezTo>
                  <a:cubicBezTo>
                    <a:pt x="224" y="92"/>
                    <a:pt x="217" y="74"/>
                    <a:pt x="210" y="56"/>
                  </a:cubicBezTo>
                  <a:cubicBezTo>
                    <a:pt x="206" y="47"/>
                    <a:pt x="202" y="38"/>
                    <a:pt x="198" y="29"/>
                  </a:cubicBezTo>
                  <a:cubicBezTo>
                    <a:pt x="195" y="20"/>
                    <a:pt x="190" y="11"/>
                    <a:pt x="186" y="2"/>
                  </a:cubicBezTo>
                  <a:cubicBezTo>
                    <a:pt x="187" y="3"/>
                    <a:pt x="187" y="3"/>
                    <a:pt x="187" y="3"/>
                  </a:cubicBezTo>
                  <a:cubicBezTo>
                    <a:pt x="183" y="3"/>
                    <a:pt x="179" y="3"/>
                    <a:pt x="175" y="4"/>
                  </a:cubicBezTo>
                  <a:cubicBezTo>
                    <a:pt x="171" y="5"/>
                    <a:pt x="167" y="6"/>
                    <a:pt x="163" y="7"/>
                  </a:cubicBezTo>
                  <a:cubicBezTo>
                    <a:pt x="155" y="9"/>
                    <a:pt x="148" y="11"/>
                    <a:pt x="140" y="13"/>
                  </a:cubicBezTo>
                  <a:cubicBezTo>
                    <a:pt x="125" y="18"/>
                    <a:pt x="109" y="23"/>
                    <a:pt x="94" y="29"/>
                  </a:cubicBezTo>
                  <a:cubicBezTo>
                    <a:pt x="79" y="34"/>
                    <a:pt x="64" y="39"/>
                    <a:pt x="48" y="45"/>
                  </a:cubicBezTo>
                  <a:cubicBezTo>
                    <a:pt x="33" y="51"/>
                    <a:pt x="18" y="56"/>
                    <a:pt x="3" y="62"/>
                  </a:cubicBezTo>
                  <a:cubicBezTo>
                    <a:pt x="4" y="60"/>
                    <a:pt x="4" y="60"/>
                    <a:pt x="4" y="60"/>
                  </a:cubicBezTo>
                  <a:cubicBezTo>
                    <a:pt x="7" y="69"/>
                    <a:pt x="10" y="79"/>
                    <a:pt x="13" y="88"/>
                  </a:cubicBezTo>
                  <a:cubicBezTo>
                    <a:pt x="23" y="117"/>
                    <a:pt x="23" y="117"/>
                    <a:pt x="23" y="117"/>
                  </a:cubicBezTo>
                  <a:cubicBezTo>
                    <a:pt x="30" y="135"/>
                    <a:pt x="36" y="154"/>
                    <a:pt x="43" y="173"/>
                  </a:cubicBezTo>
                  <a:cubicBezTo>
                    <a:pt x="46" y="182"/>
                    <a:pt x="50" y="192"/>
                    <a:pt x="54" y="201"/>
                  </a:cubicBezTo>
                  <a:cubicBezTo>
                    <a:pt x="57" y="210"/>
                    <a:pt x="61" y="220"/>
                    <a:pt x="65" y="229"/>
                  </a:cubicBezTo>
                  <a:cubicBezTo>
                    <a:pt x="77" y="256"/>
                    <a:pt x="77" y="256"/>
                    <a:pt x="77" y="256"/>
                  </a:cubicBezTo>
                  <a:lnTo>
                    <a:pt x="90" y="282"/>
                  </a:lnTo>
                  <a:close/>
                  <a:moveTo>
                    <a:pt x="90" y="283"/>
                  </a:moveTo>
                  <a:cubicBezTo>
                    <a:pt x="75" y="257"/>
                    <a:pt x="75" y="257"/>
                    <a:pt x="75" y="257"/>
                  </a:cubicBezTo>
                  <a:cubicBezTo>
                    <a:pt x="63" y="230"/>
                    <a:pt x="63" y="230"/>
                    <a:pt x="63" y="230"/>
                  </a:cubicBezTo>
                  <a:cubicBezTo>
                    <a:pt x="58" y="221"/>
                    <a:pt x="55" y="211"/>
                    <a:pt x="51" y="202"/>
                  </a:cubicBezTo>
                  <a:cubicBezTo>
                    <a:pt x="47" y="193"/>
                    <a:pt x="43" y="184"/>
                    <a:pt x="40" y="174"/>
                  </a:cubicBezTo>
                  <a:cubicBezTo>
                    <a:pt x="33" y="156"/>
                    <a:pt x="26" y="137"/>
                    <a:pt x="19" y="118"/>
                  </a:cubicBezTo>
                  <a:cubicBezTo>
                    <a:pt x="9" y="90"/>
                    <a:pt x="9" y="90"/>
                    <a:pt x="9" y="90"/>
                  </a:cubicBezTo>
                  <a:cubicBezTo>
                    <a:pt x="6" y="80"/>
                    <a:pt x="3" y="71"/>
                    <a:pt x="0" y="61"/>
                  </a:cubicBezTo>
                  <a:cubicBezTo>
                    <a:pt x="0" y="60"/>
                    <a:pt x="1" y="59"/>
                    <a:pt x="1" y="59"/>
                  </a:cubicBezTo>
                  <a:cubicBezTo>
                    <a:pt x="2" y="59"/>
                    <a:pt x="2" y="59"/>
                    <a:pt x="2" y="59"/>
                  </a:cubicBezTo>
                  <a:cubicBezTo>
                    <a:pt x="17" y="52"/>
                    <a:pt x="32" y="47"/>
                    <a:pt x="47" y="41"/>
                  </a:cubicBezTo>
                  <a:cubicBezTo>
                    <a:pt x="62" y="36"/>
                    <a:pt x="77" y="30"/>
                    <a:pt x="93" y="25"/>
                  </a:cubicBezTo>
                  <a:cubicBezTo>
                    <a:pt x="108" y="20"/>
                    <a:pt x="123" y="15"/>
                    <a:pt x="139" y="10"/>
                  </a:cubicBezTo>
                  <a:cubicBezTo>
                    <a:pt x="147" y="8"/>
                    <a:pt x="155" y="6"/>
                    <a:pt x="163" y="4"/>
                  </a:cubicBezTo>
                  <a:cubicBezTo>
                    <a:pt x="166" y="3"/>
                    <a:pt x="170" y="2"/>
                    <a:pt x="174" y="2"/>
                  </a:cubicBezTo>
                  <a:cubicBezTo>
                    <a:pt x="178" y="1"/>
                    <a:pt x="183" y="1"/>
                    <a:pt x="187" y="0"/>
                  </a:cubicBezTo>
                  <a:cubicBezTo>
                    <a:pt x="187" y="0"/>
                    <a:pt x="188" y="1"/>
                    <a:pt x="188" y="1"/>
                  </a:cubicBezTo>
                  <a:cubicBezTo>
                    <a:pt x="192" y="10"/>
                    <a:pt x="196" y="19"/>
                    <a:pt x="200" y="28"/>
                  </a:cubicBezTo>
                  <a:cubicBezTo>
                    <a:pt x="204" y="37"/>
                    <a:pt x="208" y="46"/>
                    <a:pt x="211" y="55"/>
                  </a:cubicBezTo>
                  <a:cubicBezTo>
                    <a:pt x="232" y="110"/>
                    <a:pt x="232" y="110"/>
                    <a:pt x="232" y="110"/>
                  </a:cubicBezTo>
                  <a:cubicBezTo>
                    <a:pt x="239" y="129"/>
                    <a:pt x="246" y="147"/>
                    <a:pt x="252" y="166"/>
                  </a:cubicBezTo>
                  <a:cubicBezTo>
                    <a:pt x="256" y="175"/>
                    <a:pt x="258" y="184"/>
                    <a:pt x="261" y="194"/>
                  </a:cubicBezTo>
                  <a:cubicBezTo>
                    <a:pt x="265" y="203"/>
                    <a:pt x="267" y="213"/>
                    <a:pt x="269" y="222"/>
                  </a:cubicBezTo>
                  <a:cubicBezTo>
                    <a:pt x="269" y="223"/>
                    <a:pt x="269" y="224"/>
                    <a:pt x="268" y="224"/>
                  </a:cubicBezTo>
                  <a:cubicBezTo>
                    <a:pt x="261" y="228"/>
                    <a:pt x="254" y="231"/>
                    <a:pt x="247" y="234"/>
                  </a:cubicBezTo>
                  <a:cubicBezTo>
                    <a:pt x="239" y="236"/>
                    <a:pt x="232" y="239"/>
                    <a:pt x="225" y="242"/>
                  </a:cubicBezTo>
                  <a:cubicBezTo>
                    <a:pt x="210" y="247"/>
                    <a:pt x="195" y="252"/>
                    <a:pt x="180" y="257"/>
                  </a:cubicBezTo>
                  <a:cubicBezTo>
                    <a:pt x="165" y="262"/>
                    <a:pt x="150" y="266"/>
                    <a:pt x="135" y="271"/>
                  </a:cubicBezTo>
                  <a:cubicBezTo>
                    <a:pt x="128" y="273"/>
                    <a:pt x="120" y="275"/>
                    <a:pt x="113" y="277"/>
                  </a:cubicBezTo>
                  <a:cubicBezTo>
                    <a:pt x="105" y="280"/>
                    <a:pt x="98" y="281"/>
                    <a:pt x="90" y="283"/>
                  </a:cubicBezTo>
                  <a:cubicBezTo>
                    <a:pt x="90" y="283"/>
                    <a:pt x="90" y="283"/>
                    <a:pt x="90" y="28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4" name="Freeform 610"/>
            <p:cNvSpPr>
              <a:spLocks noEditPoints="1"/>
            </p:cNvSpPr>
            <p:nvPr/>
          </p:nvSpPr>
          <p:spPr bwMode="auto">
            <a:xfrm>
              <a:off x="5853113" y="2921001"/>
              <a:ext cx="852488" cy="933450"/>
            </a:xfrm>
            <a:custGeom>
              <a:avLst/>
              <a:gdLst>
                <a:gd name="T0" fmla="*/ 78 w 226"/>
                <a:gd name="T1" fmla="*/ 247 h 247"/>
                <a:gd name="T2" fmla="*/ 114 w 226"/>
                <a:gd name="T3" fmla="*/ 235 h 247"/>
                <a:gd name="T4" fmla="*/ 151 w 226"/>
                <a:gd name="T5" fmla="*/ 223 h 247"/>
                <a:gd name="T6" fmla="*/ 187 w 226"/>
                <a:gd name="T7" fmla="*/ 210 h 247"/>
                <a:gd name="T8" fmla="*/ 222 w 226"/>
                <a:gd name="T9" fmla="*/ 195 h 247"/>
                <a:gd name="T10" fmla="*/ 222 w 226"/>
                <a:gd name="T11" fmla="*/ 197 h 247"/>
                <a:gd name="T12" fmla="*/ 215 w 226"/>
                <a:gd name="T13" fmla="*/ 172 h 247"/>
                <a:gd name="T14" fmla="*/ 208 w 226"/>
                <a:gd name="T15" fmla="*/ 147 h 247"/>
                <a:gd name="T16" fmla="*/ 191 w 226"/>
                <a:gd name="T17" fmla="*/ 98 h 247"/>
                <a:gd name="T18" fmla="*/ 183 w 226"/>
                <a:gd name="T19" fmla="*/ 74 h 247"/>
                <a:gd name="T20" fmla="*/ 173 w 226"/>
                <a:gd name="T21" fmla="*/ 49 h 247"/>
                <a:gd name="T22" fmla="*/ 164 w 226"/>
                <a:gd name="T23" fmla="*/ 26 h 247"/>
                <a:gd name="T24" fmla="*/ 153 w 226"/>
                <a:gd name="T25" fmla="*/ 2 h 247"/>
                <a:gd name="T26" fmla="*/ 154 w 226"/>
                <a:gd name="T27" fmla="*/ 3 h 247"/>
                <a:gd name="T28" fmla="*/ 144 w 226"/>
                <a:gd name="T29" fmla="*/ 4 h 247"/>
                <a:gd name="T30" fmla="*/ 135 w 226"/>
                <a:gd name="T31" fmla="*/ 6 h 247"/>
                <a:gd name="T32" fmla="*/ 115 w 226"/>
                <a:gd name="T33" fmla="*/ 11 h 247"/>
                <a:gd name="T34" fmla="*/ 78 w 226"/>
                <a:gd name="T35" fmla="*/ 24 h 247"/>
                <a:gd name="T36" fmla="*/ 40 w 226"/>
                <a:gd name="T37" fmla="*/ 38 h 247"/>
                <a:gd name="T38" fmla="*/ 3 w 226"/>
                <a:gd name="T39" fmla="*/ 53 h 247"/>
                <a:gd name="T40" fmla="*/ 4 w 226"/>
                <a:gd name="T41" fmla="*/ 50 h 247"/>
                <a:gd name="T42" fmla="*/ 12 w 226"/>
                <a:gd name="T43" fmla="*/ 75 h 247"/>
                <a:gd name="T44" fmla="*/ 20 w 226"/>
                <a:gd name="T45" fmla="*/ 100 h 247"/>
                <a:gd name="T46" fmla="*/ 38 w 226"/>
                <a:gd name="T47" fmla="*/ 150 h 247"/>
                <a:gd name="T48" fmla="*/ 47 w 226"/>
                <a:gd name="T49" fmla="*/ 175 h 247"/>
                <a:gd name="T50" fmla="*/ 56 w 226"/>
                <a:gd name="T51" fmla="*/ 199 h 247"/>
                <a:gd name="T52" fmla="*/ 66 w 226"/>
                <a:gd name="T53" fmla="*/ 223 h 247"/>
                <a:gd name="T54" fmla="*/ 78 w 226"/>
                <a:gd name="T55" fmla="*/ 247 h 247"/>
                <a:gd name="T56" fmla="*/ 78 w 226"/>
                <a:gd name="T57" fmla="*/ 247 h 247"/>
                <a:gd name="T58" fmla="*/ 65 w 226"/>
                <a:gd name="T59" fmla="*/ 224 h 247"/>
                <a:gd name="T60" fmla="*/ 54 w 226"/>
                <a:gd name="T61" fmla="*/ 200 h 247"/>
                <a:gd name="T62" fmla="*/ 44 w 226"/>
                <a:gd name="T63" fmla="*/ 176 h 247"/>
                <a:gd name="T64" fmla="*/ 34 w 226"/>
                <a:gd name="T65" fmla="*/ 151 h 247"/>
                <a:gd name="T66" fmla="*/ 16 w 226"/>
                <a:gd name="T67" fmla="*/ 102 h 247"/>
                <a:gd name="T68" fmla="*/ 8 w 226"/>
                <a:gd name="T69" fmla="*/ 77 h 247"/>
                <a:gd name="T70" fmla="*/ 0 w 226"/>
                <a:gd name="T71" fmla="*/ 51 h 247"/>
                <a:gd name="T72" fmla="*/ 1 w 226"/>
                <a:gd name="T73" fmla="*/ 49 h 247"/>
                <a:gd name="T74" fmla="*/ 2 w 226"/>
                <a:gd name="T75" fmla="*/ 49 h 247"/>
                <a:gd name="T76" fmla="*/ 39 w 226"/>
                <a:gd name="T77" fmla="*/ 34 h 247"/>
                <a:gd name="T78" fmla="*/ 76 w 226"/>
                <a:gd name="T79" fmla="*/ 21 h 247"/>
                <a:gd name="T80" fmla="*/ 115 w 226"/>
                <a:gd name="T81" fmla="*/ 8 h 247"/>
                <a:gd name="T82" fmla="*/ 134 w 226"/>
                <a:gd name="T83" fmla="*/ 3 h 247"/>
                <a:gd name="T84" fmla="*/ 144 w 226"/>
                <a:gd name="T85" fmla="*/ 1 h 247"/>
                <a:gd name="T86" fmla="*/ 154 w 226"/>
                <a:gd name="T87" fmla="*/ 0 h 247"/>
                <a:gd name="T88" fmla="*/ 155 w 226"/>
                <a:gd name="T89" fmla="*/ 1 h 247"/>
                <a:gd name="T90" fmla="*/ 165 w 226"/>
                <a:gd name="T91" fmla="*/ 25 h 247"/>
                <a:gd name="T92" fmla="*/ 175 w 226"/>
                <a:gd name="T93" fmla="*/ 49 h 247"/>
                <a:gd name="T94" fmla="*/ 193 w 226"/>
                <a:gd name="T95" fmla="*/ 97 h 247"/>
                <a:gd name="T96" fmla="*/ 211 w 226"/>
                <a:gd name="T97" fmla="*/ 146 h 247"/>
                <a:gd name="T98" fmla="*/ 218 w 226"/>
                <a:gd name="T99" fmla="*/ 171 h 247"/>
                <a:gd name="T100" fmla="*/ 225 w 226"/>
                <a:gd name="T101" fmla="*/ 196 h 247"/>
                <a:gd name="T102" fmla="*/ 225 w 226"/>
                <a:gd name="T103" fmla="*/ 198 h 247"/>
                <a:gd name="T104" fmla="*/ 207 w 226"/>
                <a:gd name="T105" fmla="*/ 206 h 247"/>
                <a:gd name="T106" fmla="*/ 188 w 226"/>
                <a:gd name="T107" fmla="*/ 213 h 247"/>
                <a:gd name="T108" fmla="*/ 152 w 226"/>
                <a:gd name="T109" fmla="*/ 225 h 247"/>
                <a:gd name="T110" fmla="*/ 115 w 226"/>
                <a:gd name="T111" fmla="*/ 237 h 247"/>
                <a:gd name="T112" fmla="*/ 78 w 226"/>
                <a:gd name="T113" fmla="*/ 247 h 247"/>
                <a:gd name="T114" fmla="*/ 78 w 226"/>
                <a:gd name="T11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247">
                  <a:moveTo>
                    <a:pt x="78" y="247"/>
                  </a:moveTo>
                  <a:cubicBezTo>
                    <a:pt x="90" y="244"/>
                    <a:pt x="102" y="239"/>
                    <a:pt x="114" y="235"/>
                  </a:cubicBezTo>
                  <a:cubicBezTo>
                    <a:pt x="127" y="231"/>
                    <a:pt x="139" y="227"/>
                    <a:pt x="151" y="223"/>
                  </a:cubicBezTo>
                  <a:cubicBezTo>
                    <a:pt x="163" y="219"/>
                    <a:pt x="175" y="214"/>
                    <a:pt x="187" y="210"/>
                  </a:cubicBezTo>
                  <a:cubicBezTo>
                    <a:pt x="199" y="205"/>
                    <a:pt x="211" y="200"/>
                    <a:pt x="222" y="195"/>
                  </a:cubicBezTo>
                  <a:cubicBezTo>
                    <a:pt x="222" y="197"/>
                    <a:pt x="222" y="197"/>
                    <a:pt x="222" y="197"/>
                  </a:cubicBezTo>
                  <a:cubicBezTo>
                    <a:pt x="215" y="172"/>
                    <a:pt x="215" y="172"/>
                    <a:pt x="215" y="172"/>
                  </a:cubicBezTo>
                  <a:cubicBezTo>
                    <a:pt x="213" y="164"/>
                    <a:pt x="211" y="155"/>
                    <a:pt x="208" y="147"/>
                  </a:cubicBezTo>
                  <a:cubicBezTo>
                    <a:pt x="191" y="98"/>
                    <a:pt x="191" y="98"/>
                    <a:pt x="191" y="98"/>
                  </a:cubicBezTo>
                  <a:cubicBezTo>
                    <a:pt x="189" y="90"/>
                    <a:pt x="186" y="82"/>
                    <a:pt x="183" y="74"/>
                  </a:cubicBezTo>
                  <a:cubicBezTo>
                    <a:pt x="180" y="66"/>
                    <a:pt x="177" y="58"/>
                    <a:pt x="173" y="49"/>
                  </a:cubicBezTo>
                  <a:cubicBezTo>
                    <a:pt x="170" y="41"/>
                    <a:pt x="167" y="33"/>
                    <a:pt x="164" y="26"/>
                  </a:cubicBezTo>
                  <a:cubicBezTo>
                    <a:pt x="153" y="2"/>
                    <a:pt x="153" y="2"/>
                    <a:pt x="153" y="2"/>
                  </a:cubicBezTo>
                  <a:cubicBezTo>
                    <a:pt x="154" y="3"/>
                    <a:pt x="154" y="3"/>
                    <a:pt x="154" y="3"/>
                  </a:cubicBezTo>
                  <a:cubicBezTo>
                    <a:pt x="151" y="3"/>
                    <a:pt x="147" y="3"/>
                    <a:pt x="144" y="4"/>
                  </a:cubicBezTo>
                  <a:cubicBezTo>
                    <a:pt x="141" y="4"/>
                    <a:pt x="138" y="5"/>
                    <a:pt x="135" y="6"/>
                  </a:cubicBezTo>
                  <a:cubicBezTo>
                    <a:pt x="128" y="7"/>
                    <a:pt x="122" y="9"/>
                    <a:pt x="115" y="11"/>
                  </a:cubicBezTo>
                  <a:cubicBezTo>
                    <a:pt x="103" y="15"/>
                    <a:pt x="90" y="20"/>
                    <a:pt x="78" y="24"/>
                  </a:cubicBezTo>
                  <a:cubicBezTo>
                    <a:pt x="65" y="29"/>
                    <a:pt x="53" y="33"/>
                    <a:pt x="40" y="38"/>
                  </a:cubicBezTo>
                  <a:cubicBezTo>
                    <a:pt x="28" y="43"/>
                    <a:pt x="15" y="48"/>
                    <a:pt x="3" y="53"/>
                  </a:cubicBezTo>
                  <a:cubicBezTo>
                    <a:pt x="4" y="50"/>
                    <a:pt x="4" y="50"/>
                    <a:pt x="4" y="50"/>
                  </a:cubicBezTo>
                  <a:cubicBezTo>
                    <a:pt x="7" y="58"/>
                    <a:pt x="10" y="67"/>
                    <a:pt x="12" y="75"/>
                  </a:cubicBezTo>
                  <a:cubicBezTo>
                    <a:pt x="20" y="100"/>
                    <a:pt x="20" y="100"/>
                    <a:pt x="20" y="100"/>
                  </a:cubicBezTo>
                  <a:cubicBezTo>
                    <a:pt x="26" y="117"/>
                    <a:pt x="32" y="133"/>
                    <a:pt x="38" y="150"/>
                  </a:cubicBezTo>
                  <a:cubicBezTo>
                    <a:pt x="41" y="158"/>
                    <a:pt x="44" y="166"/>
                    <a:pt x="47" y="175"/>
                  </a:cubicBezTo>
                  <a:cubicBezTo>
                    <a:pt x="50" y="183"/>
                    <a:pt x="53" y="191"/>
                    <a:pt x="56" y="199"/>
                  </a:cubicBezTo>
                  <a:cubicBezTo>
                    <a:pt x="66" y="223"/>
                    <a:pt x="66" y="223"/>
                    <a:pt x="66" y="223"/>
                  </a:cubicBezTo>
                  <a:lnTo>
                    <a:pt x="78" y="247"/>
                  </a:lnTo>
                  <a:close/>
                  <a:moveTo>
                    <a:pt x="78" y="247"/>
                  </a:moveTo>
                  <a:cubicBezTo>
                    <a:pt x="65" y="224"/>
                    <a:pt x="65" y="224"/>
                    <a:pt x="65" y="224"/>
                  </a:cubicBezTo>
                  <a:cubicBezTo>
                    <a:pt x="54" y="200"/>
                    <a:pt x="54" y="200"/>
                    <a:pt x="54" y="200"/>
                  </a:cubicBezTo>
                  <a:cubicBezTo>
                    <a:pt x="50" y="192"/>
                    <a:pt x="47" y="184"/>
                    <a:pt x="44" y="176"/>
                  </a:cubicBezTo>
                  <a:cubicBezTo>
                    <a:pt x="41" y="167"/>
                    <a:pt x="37" y="159"/>
                    <a:pt x="34" y="151"/>
                  </a:cubicBezTo>
                  <a:cubicBezTo>
                    <a:pt x="28" y="135"/>
                    <a:pt x="22" y="118"/>
                    <a:pt x="16" y="102"/>
                  </a:cubicBezTo>
                  <a:cubicBezTo>
                    <a:pt x="8" y="77"/>
                    <a:pt x="8" y="77"/>
                    <a:pt x="8" y="77"/>
                  </a:cubicBezTo>
                  <a:cubicBezTo>
                    <a:pt x="6" y="68"/>
                    <a:pt x="3" y="60"/>
                    <a:pt x="0" y="51"/>
                  </a:cubicBezTo>
                  <a:cubicBezTo>
                    <a:pt x="0" y="50"/>
                    <a:pt x="1" y="49"/>
                    <a:pt x="1" y="49"/>
                  </a:cubicBezTo>
                  <a:cubicBezTo>
                    <a:pt x="2" y="49"/>
                    <a:pt x="2" y="49"/>
                    <a:pt x="2" y="49"/>
                  </a:cubicBezTo>
                  <a:cubicBezTo>
                    <a:pt x="14" y="44"/>
                    <a:pt x="26" y="39"/>
                    <a:pt x="39" y="34"/>
                  </a:cubicBezTo>
                  <a:cubicBezTo>
                    <a:pt x="51" y="30"/>
                    <a:pt x="64" y="25"/>
                    <a:pt x="76" y="21"/>
                  </a:cubicBezTo>
                  <a:cubicBezTo>
                    <a:pt x="89" y="16"/>
                    <a:pt x="102" y="12"/>
                    <a:pt x="115" y="8"/>
                  </a:cubicBezTo>
                  <a:cubicBezTo>
                    <a:pt x="121" y="6"/>
                    <a:pt x="127" y="5"/>
                    <a:pt x="134" y="3"/>
                  </a:cubicBezTo>
                  <a:cubicBezTo>
                    <a:pt x="137" y="2"/>
                    <a:pt x="140" y="2"/>
                    <a:pt x="144" y="1"/>
                  </a:cubicBezTo>
                  <a:cubicBezTo>
                    <a:pt x="147" y="0"/>
                    <a:pt x="151" y="0"/>
                    <a:pt x="154" y="0"/>
                  </a:cubicBezTo>
                  <a:cubicBezTo>
                    <a:pt x="154" y="0"/>
                    <a:pt x="155" y="1"/>
                    <a:pt x="155" y="1"/>
                  </a:cubicBezTo>
                  <a:cubicBezTo>
                    <a:pt x="165" y="25"/>
                    <a:pt x="165" y="25"/>
                    <a:pt x="165" y="25"/>
                  </a:cubicBezTo>
                  <a:cubicBezTo>
                    <a:pt x="169" y="33"/>
                    <a:pt x="172" y="41"/>
                    <a:pt x="175" y="49"/>
                  </a:cubicBezTo>
                  <a:cubicBezTo>
                    <a:pt x="181" y="65"/>
                    <a:pt x="187" y="81"/>
                    <a:pt x="193" y="97"/>
                  </a:cubicBezTo>
                  <a:cubicBezTo>
                    <a:pt x="211" y="146"/>
                    <a:pt x="211" y="146"/>
                    <a:pt x="211" y="146"/>
                  </a:cubicBezTo>
                  <a:cubicBezTo>
                    <a:pt x="214" y="154"/>
                    <a:pt x="216" y="163"/>
                    <a:pt x="218" y="171"/>
                  </a:cubicBezTo>
                  <a:cubicBezTo>
                    <a:pt x="225" y="196"/>
                    <a:pt x="225" y="196"/>
                    <a:pt x="225" y="196"/>
                  </a:cubicBezTo>
                  <a:cubicBezTo>
                    <a:pt x="226" y="197"/>
                    <a:pt x="225" y="198"/>
                    <a:pt x="225" y="198"/>
                  </a:cubicBezTo>
                  <a:cubicBezTo>
                    <a:pt x="219" y="201"/>
                    <a:pt x="213" y="204"/>
                    <a:pt x="207" y="206"/>
                  </a:cubicBezTo>
                  <a:cubicBezTo>
                    <a:pt x="201" y="208"/>
                    <a:pt x="194" y="211"/>
                    <a:pt x="188" y="213"/>
                  </a:cubicBezTo>
                  <a:cubicBezTo>
                    <a:pt x="176" y="217"/>
                    <a:pt x="164" y="221"/>
                    <a:pt x="152" y="225"/>
                  </a:cubicBezTo>
                  <a:cubicBezTo>
                    <a:pt x="140" y="229"/>
                    <a:pt x="127" y="234"/>
                    <a:pt x="115" y="237"/>
                  </a:cubicBezTo>
                  <a:cubicBezTo>
                    <a:pt x="103" y="241"/>
                    <a:pt x="90" y="245"/>
                    <a:pt x="78" y="247"/>
                  </a:cubicBezTo>
                  <a:cubicBezTo>
                    <a:pt x="78" y="247"/>
                    <a:pt x="78" y="247"/>
                    <a:pt x="78" y="2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5" name="Freeform 611"/>
            <p:cNvSpPr>
              <a:spLocks noEditPoints="1"/>
            </p:cNvSpPr>
            <p:nvPr/>
          </p:nvSpPr>
          <p:spPr bwMode="auto">
            <a:xfrm>
              <a:off x="5957888" y="2882901"/>
              <a:ext cx="331788" cy="188913"/>
            </a:xfrm>
            <a:custGeom>
              <a:avLst/>
              <a:gdLst>
                <a:gd name="T0" fmla="*/ 3 w 88"/>
                <a:gd name="T1" fmla="*/ 28 h 50"/>
                <a:gd name="T2" fmla="*/ 2 w 88"/>
                <a:gd name="T3" fmla="*/ 30 h 50"/>
                <a:gd name="T4" fmla="*/ 1 w 88"/>
                <a:gd name="T5" fmla="*/ 37 h 50"/>
                <a:gd name="T6" fmla="*/ 6 w 88"/>
                <a:gd name="T7" fmla="*/ 45 h 50"/>
                <a:gd name="T8" fmla="*/ 11 w 88"/>
                <a:gd name="T9" fmla="*/ 47 h 50"/>
                <a:gd name="T10" fmla="*/ 18 w 88"/>
                <a:gd name="T11" fmla="*/ 47 h 50"/>
                <a:gd name="T12" fmla="*/ 33 w 88"/>
                <a:gd name="T13" fmla="*/ 44 h 50"/>
                <a:gd name="T14" fmla="*/ 50 w 88"/>
                <a:gd name="T15" fmla="*/ 40 h 50"/>
                <a:gd name="T16" fmla="*/ 67 w 88"/>
                <a:gd name="T17" fmla="*/ 33 h 50"/>
                <a:gd name="T18" fmla="*/ 81 w 88"/>
                <a:gd name="T19" fmla="*/ 22 h 50"/>
                <a:gd name="T20" fmla="*/ 79 w 88"/>
                <a:gd name="T21" fmla="*/ 7 h 50"/>
                <a:gd name="T22" fmla="*/ 75 w 88"/>
                <a:gd name="T23" fmla="*/ 5 h 50"/>
                <a:gd name="T24" fmla="*/ 73 w 88"/>
                <a:gd name="T25" fmla="*/ 4 h 50"/>
                <a:gd name="T26" fmla="*/ 71 w 88"/>
                <a:gd name="T27" fmla="*/ 5 h 50"/>
                <a:gd name="T28" fmla="*/ 63 w 88"/>
                <a:gd name="T29" fmla="*/ 6 h 50"/>
                <a:gd name="T30" fmla="*/ 31 w 88"/>
                <a:gd name="T31" fmla="*/ 15 h 50"/>
                <a:gd name="T32" fmla="*/ 10 w 88"/>
                <a:gd name="T33" fmla="*/ 23 h 50"/>
                <a:gd name="T34" fmla="*/ 3 w 88"/>
                <a:gd name="T35" fmla="*/ 28 h 50"/>
                <a:gd name="T36" fmla="*/ 2 w 88"/>
                <a:gd name="T37" fmla="*/ 28 h 50"/>
                <a:gd name="T38" fmla="*/ 4 w 88"/>
                <a:gd name="T39" fmla="*/ 26 h 50"/>
                <a:gd name="T40" fmla="*/ 9 w 88"/>
                <a:gd name="T41" fmla="*/ 22 h 50"/>
                <a:gd name="T42" fmla="*/ 30 w 88"/>
                <a:gd name="T43" fmla="*/ 12 h 50"/>
                <a:gd name="T44" fmla="*/ 62 w 88"/>
                <a:gd name="T45" fmla="*/ 2 h 50"/>
                <a:gd name="T46" fmla="*/ 71 w 88"/>
                <a:gd name="T47" fmla="*/ 0 h 50"/>
                <a:gd name="T48" fmla="*/ 77 w 88"/>
                <a:gd name="T49" fmla="*/ 1 h 50"/>
                <a:gd name="T50" fmla="*/ 81 w 88"/>
                <a:gd name="T51" fmla="*/ 4 h 50"/>
                <a:gd name="T52" fmla="*/ 84 w 88"/>
                <a:gd name="T53" fmla="*/ 23 h 50"/>
                <a:gd name="T54" fmla="*/ 67 w 88"/>
                <a:gd name="T55" fmla="*/ 34 h 50"/>
                <a:gd name="T56" fmla="*/ 50 w 88"/>
                <a:gd name="T57" fmla="*/ 42 h 50"/>
                <a:gd name="T58" fmla="*/ 34 w 88"/>
                <a:gd name="T59" fmla="*/ 48 h 50"/>
                <a:gd name="T60" fmla="*/ 18 w 88"/>
                <a:gd name="T61" fmla="*/ 50 h 50"/>
                <a:gd name="T62" fmla="*/ 11 w 88"/>
                <a:gd name="T63" fmla="*/ 49 h 50"/>
                <a:gd name="T64" fmla="*/ 5 w 88"/>
                <a:gd name="T65" fmla="*/ 46 h 50"/>
                <a:gd name="T66" fmla="*/ 0 w 88"/>
                <a:gd name="T67" fmla="*/ 37 h 50"/>
                <a:gd name="T68" fmla="*/ 1 w 88"/>
                <a:gd name="T69" fmla="*/ 30 h 50"/>
                <a:gd name="T70" fmla="*/ 2 w 88"/>
                <a:gd name="T7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50">
                  <a:moveTo>
                    <a:pt x="3" y="28"/>
                  </a:moveTo>
                  <a:cubicBezTo>
                    <a:pt x="3" y="28"/>
                    <a:pt x="2" y="29"/>
                    <a:pt x="2" y="30"/>
                  </a:cubicBezTo>
                  <a:cubicBezTo>
                    <a:pt x="1" y="32"/>
                    <a:pt x="1" y="34"/>
                    <a:pt x="1" y="37"/>
                  </a:cubicBezTo>
                  <a:cubicBezTo>
                    <a:pt x="1" y="39"/>
                    <a:pt x="3" y="43"/>
                    <a:pt x="6" y="45"/>
                  </a:cubicBezTo>
                  <a:cubicBezTo>
                    <a:pt x="8" y="46"/>
                    <a:pt x="9" y="47"/>
                    <a:pt x="11" y="47"/>
                  </a:cubicBezTo>
                  <a:cubicBezTo>
                    <a:pt x="13" y="47"/>
                    <a:pt x="16" y="47"/>
                    <a:pt x="18" y="47"/>
                  </a:cubicBezTo>
                  <a:cubicBezTo>
                    <a:pt x="23" y="46"/>
                    <a:pt x="27" y="45"/>
                    <a:pt x="33" y="44"/>
                  </a:cubicBezTo>
                  <a:cubicBezTo>
                    <a:pt x="38" y="43"/>
                    <a:pt x="44" y="41"/>
                    <a:pt x="50" y="40"/>
                  </a:cubicBezTo>
                  <a:cubicBezTo>
                    <a:pt x="55" y="38"/>
                    <a:pt x="61" y="36"/>
                    <a:pt x="67" y="33"/>
                  </a:cubicBezTo>
                  <a:cubicBezTo>
                    <a:pt x="72" y="30"/>
                    <a:pt x="78" y="27"/>
                    <a:pt x="81" y="22"/>
                  </a:cubicBezTo>
                  <a:cubicBezTo>
                    <a:pt x="85" y="17"/>
                    <a:pt x="83" y="10"/>
                    <a:pt x="79" y="7"/>
                  </a:cubicBezTo>
                  <a:cubicBezTo>
                    <a:pt x="78" y="6"/>
                    <a:pt x="76" y="5"/>
                    <a:pt x="75" y="5"/>
                  </a:cubicBezTo>
                  <a:cubicBezTo>
                    <a:pt x="75" y="5"/>
                    <a:pt x="74" y="4"/>
                    <a:pt x="73" y="4"/>
                  </a:cubicBezTo>
                  <a:cubicBezTo>
                    <a:pt x="71" y="5"/>
                    <a:pt x="71" y="5"/>
                    <a:pt x="71" y="5"/>
                  </a:cubicBezTo>
                  <a:cubicBezTo>
                    <a:pt x="69" y="5"/>
                    <a:pt x="66" y="6"/>
                    <a:pt x="63" y="6"/>
                  </a:cubicBezTo>
                  <a:cubicBezTo>
                    <a:pt x="51" y="9"/>
                    <a:pt x="40" y="12"/>
                    <a:pt x="31" y="15"/>
                  </a:cubicBezTo>
                  <a:cubicBezTo>
                    <a:pt x="22" y="18"/>
                    <a:pt x="15" y="21"/>
                    <a:pt x="10" y="23"/>
                  </a:cubicBezTo>
                  <a:cubicBezTo>
                    <a:pt x="4" y="26"/>
                    <a:pt x="3" y="28"/>
                    <a:pt x="3" y="28"/>
                  </a:cubicBezTo>
                  <a:close/>
                  <a:moveTo>
                    <a:pt x="2" y="28"/>
                  </a:moveTo>
                  <a:cubicBezTo>
                    <a:pt x="2" y="28"/>
                    <a:pt x="3" y="27"/>
                    <a:pt x="4" y="26"/>
                  </a:cubicBezTo>
                  <a:cubicBezTo>
                    <a:pt x="5" y="25"/>
                    <a:pt x="7" y="24"/>
                    <a:pt x="9" y="22"/>
                  </a:cubicBezTo>
                  <a:cubicBezTo>
                    <a:pt x="14" y="20"/>
                    <a:pt x="21" y="16"/>
                    <a:pt x="30" y="12"/>
                  </a:cubicBezTo>
                  <a:cubicBezTo>
                    <a:pt x="39" y="8"/>
                    <a:pt x="50" y="5"/>
                    <a:pt x="62" y="2"/>
                  </a:cubicBezTo>
                  <a:cubicBezTo>
                    <a:pt x="65" y="1"/>
                    <a:pt x="68" y="1"/>
                    <a:pt x="71" y="0"/>
                  </a:cubicBezTo>
                  <a:cubicBezTo>
                    <a:pt x="73" y="0"/>
                    <a:pt x="75" y="0"/>
                    <a:pt x="77" y="1"/>
                  </a:cubicBezTo>
                  <a:cubicBezTo>
                    <a:pt x="78" y="2"/>
                    <a:pt x="80" y="3"/>
                    <a:pt x="81" y="4"/>
                  </a:cubicBezTo>
                  <a:cubicBezTo>
                    <a:pt x="87" y="9"/>
                    <a:pt x="88" y="18"/>
                    <a:pt x="84" y="23"/>
                  </a:cubicBezTo>
                  <a:cubicBezTo>
                    <a:pt x="79" y="29"/>
                    <a:pt x="73" y="32"/>
                    <a:pt x="67" y="34"/>
                  </a:cubicBezTo>
                  <a:cubicBezTo>
                    <a:pt x="62" y="37"/>
                    <a:pt x="56" y="40"/>
                    <a:pt x="50" y="42"/>
                  </a:cubicBezTo>
                  <a:cubicBezTo>
                    <a:pt x="45" y="44"/>
                    <a:pt x="39" y="46"/>
                    <a:pt x="34" y="48"/>
                  </a:cubicBezTo>
                  <a:cubicBezTo>
                    <a:pt x="28" y="49"/>
                    <a:pt x="23" y="50"/>
                    <a:pt x="18" y="50"/>
                  </a:cubicBezTo>
                  <a:cubicBezTo>
                    <a:pt x="15" y="50"/>
                    <a:pt x="13" y="50"/>
                    <a:pt x="11" y="49"/>
                  </a:cubicBezTo>
                  <a:cubicBezTo>
                    <a:pt x="8" y="49"/>
                    <a:pt x="6" y="48"/>
                    <a:pt x="5" y="46"/>
                  </a:cubicBezTo>
                  <a:cubicBezTo>
                    <a:pt x="2" y="43"/>
                    <a:pt x="1" y="40"/>
                    <a:pt x="0" y="37"/>
                  </a:cubicBezTo>
                  <a:cubicBezTo>
                    <a:pt x="0" y="34"/>
                    <a:pt x="1" y="32"/>
                    <a:pt x="1" y="30"/>
                  </a:cubicBezTo>
                  <a:cubicBezTo>
                    <a:pt x="2" y="29"/>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6" name="Freeform 612"/>
            <p:cNvSpPr/>
            <p:nvPr/>
          </p:nvSpPr>
          <p:spPr bwMode="auto">
            <a:xfrm>
              <a:off x="6034088" y="2867026"/>
              <a:ext cx="123825" cy="95250"/>
            </a:xfrm>
            <a:custGeom>
              <a:avLst/>
              <a:gdLst>
                <a:gd name="T0" fmla="*/ 2 w 33"/>
                <a:gd name="T1" fmla="*/ 25 h 25"/>
                <a:gd name="T2" fmla="*/ 1 w 33"/>
                <a:gd name="T3" fmla="*/ 23 h 25"/>
                <a:gd name="T4" fmla="*/ 0 w 33"/>
                <a:gd name="T5" fmla="*/ 16 h 25"/>
                <a:gd name="T6" fmla="*/ 0 w 33"/>
                <a:gd name="T7" fmla="*/ 12 h 25"/>
                <a:gd name="T8" fmla="*/ 3 w 33"/>
                <a:gd name="T9" fmla="*/ 8 h 25"/>
                <a:gd name="T10" fmla="*/ 7 w 33"/>
                <a:gd name="T11" fmla="*/ 4 h 25"/>
                <a:gd name="T12" fmla="*/ 11 w 33"/>
                <a:gd name="T13" fmla="*/ 1 h 25"/>
                <a:gd name="T14" fmla="*/ 17 w 33"/>
                <a:gd name="T15" fmla="*/ 0 h 25"/>
                <a:gd name="T16" fmla="*/ 22 w 33"/>
                <a:gd name="T17" fmla="*/ 1 h 25"/>
                <a:gd name="T18" fmla="*/ 27 w 33"/>
                <a:gd name="T19" fmla="*/ 3 h 25"/>
                <a:gd name="T20" fmla="*/ 30 w 33"/>
                <a:gd name="T21" fmla="*/ 7 h 25"/>
                <a:gd name="T22" fmla="*/ 32 w 33"/>
                <a:gd name="T23" fmla="*/ 13 h 25"/>
                <a:gd name="T24" fmla="*/ 33 w 33"/>
                <a:gd name="T25" fmla="*/ 15 h 25"/>
                <a:gd name="T26" fmla="*/ 33 w 33"/>
                <a:gd name="T27" fmla="*/ 15 h 25"/>
                <a:gd name="T28" fmla="*/ 33 w 33"/>
                <a:gd name="T29" fmla="*/ 15 h 25"/>
                <a:gd name="T30" fmla="*/ 27 w 33"/>
                <a:gd name="T31" fmla="*/ 9 h 25"/>
                <a:gd name="T32" fmla="*/ 21 w 33"/>
                <a:gd name="T33" fmla="*/ 5 h 25"/>
                <a:gd name="T34" fmla="*/ 17 w 33"/>
                <a:gd name="T35" fmla="*/ 4 h 25"/>
                <a:gd name="T36" fmla="*/ 12 w 33"/>
                <a:gd name="T37" fmla="*/ 4 h 25"/>
                <a:gd name="T38" fmla="*/ 8 w 33"/>
                <a:gd name="T39" fmla="*/ 5 h 25"/>
                <a:gd name="T40" fmla="*/ 5 w 33"/>
                <a:gd name="T41" fmla="*/ 9 h 25"/>
                <a:gd name="T42" fmla="*/ 3 w 33"/>
                <a:gd name="T43" fmla="*/ 16 h 25"/>
                <a:gd name="T44" fmla="*/ 3 w 33"/>
                <a:gd name="T45" fmla="*/ 22 h 25"/>
                <a:gd name="T46" fmla="*/ 3 w 33"/>
                <a:gd name="T47" fmla="*/ 25 h 25"/>
                <a:gd name="T48" fmla="*/ 3 w 33"/>
                <a:gd name="T49" fmla="*/ 25 h 25"/>
                <a:gd name="T50" fmla="*/ 2 w 33"/>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25">
                  <a:moveTo>
                    <a:pt x="2" y="25"/>
                  </a:moveTo>
                  <a:cubicBezTo>
                    <a:pt x="2" y="25"/>
                    <a:pt x="2" y="24"/>
                    <a:pt x="1" y="23"/>
                  </a:cubicBezTo>
                  <a:cubicBezTo>
                    <a:pt x="1" y="21"/>
                    <a:pt x="0" y="19"/>
                    <a:pt x="0" y="16"/>
                  </a:cubicBezTo>
                  <a:cubicBezTo>
                    <a:pt x="0" y="15"/>
                    <a:pt x="0" y="13"/>
                    <a:pt x="0" y="12"/>
                  </a:cubicBezTo>
                  <a:cubicBezTo>
                    <a:pt x="1" y="10"/>
                    <a:pt x="2" y="9"/>
                    <a:pt x="3" y="8"/>
                  </a:cubicBezTo>
                  <a:cubicBezTo>
                    <a:pt x="4" y="6"/>
                    <a:pt x="5" y="5"/>
                    <a:pt x="7" y="4"/>
                  </a:cubicBezTo>
                  <a:cubicBezTo>
                    <a:pt x="8" y="3"/>
                    <a:pt x="10" y="2"/>
                    <a:pt x="11" y="1"/>
                  </a:cubicBezTo>
                  <a:cubicBezTo>
                    <a:pt x="13" y="1"/>
                    <a:pt x="15" y="0"/>
                    <a:pt x="17" y="0"/>
                  </a:cubicBezTo>
                  <a:cubicBezTo>
                    <a:pt x="19" y="0"/>
                    <a:pt x="21" y="0"/>
                    <a:pt x="22" y="1"/>
                  </a:cubicBezTo>
                  <a:cubicBezTo>
                    <a:pt x="24" y="1"/>
                    <a:pt x="25" y="2"/>
                    <a:pt x="27" y="3"/>
                  </a:cubicBezTo>
                  <a:cubicBezTo>
                    <a:pt x="28" y="4"/>
                    <a:pt x="29" y="6"/>
                    <a:pt x="30" y="7"/>
                  </a:cubicBezTo>
                  <a:cubicBezTo>
                    <a:pt x="31" y="9"/>
                    <a:pt x="32" y="11"/>
                    <a:pt x="32" y="13"/>
                  </a:cubicBezTo>
                  <a:cubicBezTo>
                    <a:pt x="33" y="14"/>
                    <a:pt x="33" y="15"/>
                    <a:pt x="33" y="15"/>
                  </a:cubicBezTo>
                  <a:cubicBezTo>
                    <a:pt x="33" y="15"/>
                    <a:pt x="33" y="15"/>
                    <a:pt x="33" y="15"/>
                  </a:cubicBezTo>
                  <a:cubicBezTo>
                    <a:pt x="33" y="15"/>
                    <a:pt x="33" y="15"/>
                    <a:pt x="33" y="15"/>
                  </a:cubicBezTo>
                  <a:cubicBezTo>
                    <a:pt x="33" y="15"/>
                    <a:pt x="30" y="12"/>
                    <a:pt x="27" y="9"/>
                  </a:cubicBezTo>
                  <a:cubicBezTo>
                    <a:pt x="25" y="8"/>
                    <a:pt x="23" y="6"/>
                    <a:pt x="21" y="5"/>
                  </a:cubicBezTo>
                  <a:cubicBezTo>
                    <a:pt x="19" y="4"/>
                    <a:pt x="18" y="4"/>
                    <a:pt x="17" y="4"/>
                  </a:cubicBezTo>
                  <a:cubicBezTo>
                    <a:pt x="16" y="3"/>
                    <a:pt x="13" y="4"/>
                    <a:pt x="12" y="4"/>
                  </a:cubicBezTo>
                  <a:cubicBezTo>
                    <a:pt x="11" y="4"/>
                    <a:pt x="9" y="4"/>
                    <a:pt x="8" y="5"/>
                  </a:cubicBezTo>
                  <a:cubicBezTo>
                    <a:pt x="6" y="6"/>
                    <a:pt x="6" y="8"/>
                    <a:pt x="5" y="9"/>
                  </a:cubicBezTo>
                  <a:cubicBezTo>
                    <a:pt x="4" y="12"/>
                    <a:pt x="4" y="14"/>
                    <a:pt x="3" y="16"/>
                  </a:cubicBezTo>
                  <a:cubicBezTo>
                    <a:pt x="3" y="19"/>
                    <a:pt x="3" y="21"/>
                    <a:pt x="3" y="22"/>
                  </a:cubicBezTo>
                  <a:cubicBezTo>
                    <a:pt x="3" y="24"/>
                    <a:pt x="3" y="25"/>
                    <a:pt x="3" y="25"/>
                  </a:cubicBezTo>
                  <a:cubicBezTo>
                    <a:pt x="3" y="25"/>
                    <a:pt x="3" y="25"/>
                    <a:pt x="3" y="25"/>
                  </a:cubicBezTo>
                  <a:cubicBezTo>
                    <a:pt x="2" y="25"/>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7" name="Freeform 613"/>
            <p:cNvSpPr>
              <a:spLocks noEditPoints="1"/>
            </p:cNvSpPr>
            <p:nvPr/>
          </p:nvSpPr>
          <p:spPr bwMode="auto">
            <a:xfrm>
              <a:off x="5999163" y="3181351"/>
              <a:ext cx="117475" cy="144463"/>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20 w 31"/>
                <a:gd name="T13" fmla="*/ 33 h 38"/>
                <a:gd name="T14" fmla="*/ 25 w 31"/>
                <a:gd name="T15" fmla="*/ 30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4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5"/>
                    <a:pt x="16" y="34"/>
                    <a:pt x="20" y="33"/>
                  </a:cubicBezTo>
                  <a:cubicBezTo>
                    <a:pt x="25" y="30"/>
                    <a:pt x="25" y="30"/>
                    <a:pt x="25" y="30"/>
                  </a:cubicBezTo>
                  <a:cubicBezTo>
                    <a:pt x="29" y="27"/>
                    <a:pt x="29" y="27"/>
                    <a:pt x="29" y="27"/>
                  </a:cubicBezTo>
                  <a:cubicBezTo>
                    <a:pt x="29" y="28"/>
                    <a:pt x="29" y="28"/>
                    <a:pt x="29" y="28"/>
                  </a:cubicBezTo>
                  <a:cubicBezTo>
                    <a:pt x="28"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0" y="0"/>
                    <a:pt x="21" y="0"/>
                  </a:cubicBezTo>
                  <a:cubicBezTo>
                    <a:pt x="22" y="2"/>
                    <a:pt x="23" y="4"/>
                    <a:pt x="24"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6" y="36"/>
                    <a:pt x="13"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8" name="Freeform 614"/>
            <p:cNvSpPr>
              <a:spLocks noEditPoints="1"/>
            </p:cNvSpPr>
            <p:nvPr/>
          </p:nvSpPr>
          <p:spPr bwMode="auto">
            <a:xfrm>
              <a:off x="6067426" y="3386138"/>
              <a:ext cx="117475" cy="142875"/>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19 w 31"/>
                <a:gd name="T13" fmla="*/ 33 h 38"/>
                <a:gd name="T14" fmla="*/ 25 w 31"/>
                <a:gd name="T15" fmla="*/ 31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7 h 38"/>
                <a:gd name="T38" fmla="*/ 27 w 31"/>
                <a:gd name="T39" fmla="*/ 14 h 38"/>
                <a:gd name="T40" fmla="*/ 31 w 31"/>
                <a:gd name="T41" fmla="*/ 28 h 38"/>
                <a:gd name="T42" fmla="*/ 31 w 31"/>
                <a:gd name="T43" fmla="*/ 29 h 38"/>
                <a:gd name="T44" fmla="*/ 26 w 31"/>
                <a:gd name="T45" fmla="*/ 32 h 38"/>
                <a:gd name="T46" fmla="*/ 20 w 31"/>
                <a:gd name="T47" fmla="*/ 35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6"/>
                    <a:pt x="16" y="34"/>
                    <a:pt x="19" y="33"/>
                  </a:cubicBezTo>
                  <a:cubicBezTo>
                    <a:pt x="25" y="31"/>
                    <a:pt x="25" y="31"/>
                    <a:pt x="25" y="31"/>
                  </a:cubicBezTo>
                  <a:cubicBezTo>
                    <a:pt x="29" y="27"/>
                    <a:pt x="29" y="27"/>
                    <a:pt x="29" y="27"/>
                  </a:cubicBezTo>
                  <a:cubicBezTo>
                    <a:pt x="29" y="28"/>
                    <a:pt x="29" y="28"/>
                    <a:pt x="29" y="28"/>
                  </a:cubicBezTo>
                  <a:cubicBezTo>
                    <a:pt x="28" y="23"/>
                    <a:pt x="27" y="19"/>
                    <a:pt x="26" y="14"/>
                  </a:cubicBezTo>
                  <a:cubicBezTo>
                    <a:pt x="23" y="7"/>
                    <a:pt x="23" y="7"/>
                    <a:pt x="23" y="7"/>
                  </a:cubicBezTo>
                  <a:cubicBezTo>
                    <a:pt x="22" y="5"/>
                    <a:pt x="21" y="3"/>
                    <a:pt x="20" y="1"/>
                  </a:cubicBezTo>
                  <a:cubicBezTo>
                    <a:pt x="20" y="1"/>
                    <a:pt x="20" y="1"/>
                    <a:pt x="20" y="1"/>
                  </a:cubicBezTo>
                  <a:cubicBezTo>
                    <a:pt x="14" y="3"/>
                    <a:pt x="7" y="6"/>
                    <a:pt x="0" y="8"/>
                  </a:cubicBezTo>
                  <a:close/>
                  <a:moveTo>
                    <a:pt x="0" y="8"/>
                  </a:moveTo>
                  <a:cubicBezTo>
                    <a:pt x="7" y="5"/>
                    <a:pt x="13" y="2"/>
                    <a:pt x="20" y="0"/>
                  </a:cubicBezTo>
                  <a:cubicBezTo>
                    <a:pt x="20" y="0"/>
                    <a:pt x="21" y="0"/>
                    <a:pt x="21" y="0"/>
                  </a:cubicBezTo>
                  <a:cubicBezTo>
                    <a:pt x="22" y="2"/>
                    <a:pt x="23" y="5"/>
                    <a:pt x="25" y="7"/>
                  </a:cubicBezTo>
                  <a:cubicBezTo>
                    <a:pt x="27" y="14"/>
                    <a:pt x="27" y="14"/>
                    <a:pt x="27" y="14"/>
                  </a:cubicBezTo>
                  <a:cubicBezTo>
                    <a:pt x="29" y="18"/>
                    <a:pt x="30" y="23"/>
                    <a:pt x="31" y="28"/>
                  </a:cubicBezTo>
                  <a:cubicBezTo>
                    <a:pt x="31" y="28"/>
                    <a:pt x="31" y="29"/>
                    <a:pt x="31" y="29"/>
                  </a:cubicBezTo>
                  <a:cubicBezTo>
                    <a:pt x="29" y="30"/>
                    <a:pt x="27" y="31"/>
                    <a:pt x="26" y="32"/>
                  </a:cubicBezTo>
                  <a:cubicBezTo>
                    <a:pt x="20" y="35"/>
                    <a:pt x="20" y="35"/>
                    <a:pt x="20" y="35"/>
                  </a:cubicBezTo>
                  <a:cubicBezTo>
                    <a:pt x="16" y="36"/>
                    <a:pt x="12"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9" name="Freeform 615"/>
            <p:cNvSpPr>
              <a:spLocks noEditPoints="1"/>
            </p:cNvSpPr>
            <p:nvPr/>
          </p:nvSpPr>
          <p:spPr bwMode="auto">
            <a:xfrm>
              <a:off x="6143626" y="3575051"/>
              <a:ext cx="115888" cy="142875"/>
            </a:xfrm>
            <a:custGeom>
              <a:avLst/>
              <a:gdLst>
                <a:gd name="T0" fmla="*/ 0 w 31"/>
                <a:gd name="T1" fmla="*/ 8 h 38"/>
                <a:gd name="T2" fmla="*/ 1 w 31"/>
                <a:gd name="T3" fmla="*/ 12 h 38"/>
                <a:gd name="T4" fmla="*/ 1 w 31"/>
                <a:gd name="T5" fmla="*/ 15 h 38"/>
                <a:gd name="T6" fmla="*/ 4 w 31"/>
                <a:gd name="T7" fmla="*/ 23 h 38"/>
                <a:gd name="T8" fmla="*/ 9 w 31"/>
                <a:gd name="T9" fmla="*/ 37 h 38"/>
                <a:gd name="T10" fmla="*/ 9 w 31"/>
                <a:gd name="T11" fmla="*/ 36 h 38"/>
                <a:gd name="T12" fmla="*/ 20 w 31"/>
                <a:gd name="T13" fmla="*/ 33 h 38"/>
                <a:gd name="T14" fmla="*/ 25 w 31"/>
                <a:gd name="T15" fmla="*/ 30 h 38"/>
                <a:gd name="T16" fmla="*/ 30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5"/>
                  </a:cubicBezTo>
                  <a:cubicBezTo>
                    <a:pt x="2" y="18"/>
                    <a:pt x="3" y="20"/>
                    <a:pt x="4" y="23"/>
                  </a:cubicBezTo>
                  <a:cubicBezTo>
                    <a:pt x="9" y="37"/>
                    <a:pt x="9" y="37"/>
                    <a:pt x="9" y="37"/>
                  </a:cubicBezTo>
                  <a:cubicBezTo>
                    <a:pt x="9" y="36"/>
                    <a:pt x="9" y="36"/>
                    <a:pt x="9" y="36"/>
                  </a:cubicBezTo>
                  <a:cubicBezTo>
                    <a:pt x="12" y="35"/>
                    <a:pt x="16" y="34"/>
                    <a:pt x="20" y="33"/>
                  </a:cubicBezTo>
                  <a:cubicBezTo>
                    <a:pt x="25" y="30"/>
                    <a:pt x="25" y="30"/>
                    <a:pt x="25" y="30"/>
                  </a:cubicBezTo>
                  <a:cubicBezTo>
                    <a:pt x="30" y="27"/>
                    <a:pt x="30" y="27"/>
                    <a:pt x="30" y="27"/>
                  </a:cubicBezTo>
                  <a:cubicBezTo>
                    <a:pt x="29" y="28"/>
                    <a:pt x="29" y="28"/>
                    <a:pt x="29" y="28"/>
                  </a:cubicBezTo>
                  <a:cubicBezTo>
                    <a:pt x="29"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1" y="0"/>
                    <a:pt x="21" y="0"/>
                  </a:cubicBezTo>
                  <a:cubicBezTo>
                    <a:pt x="22" y="2"/>
                    <a:pt x="23" y="4"/>
                    <a:pt x="25"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7" y="36"/>
                    <a:pt x="13" y="37"/>
                    <a:pt x="9" y="38"/>
                  </a:cubicBezTo>
                  <a:cubicBezTo>
                    <a:pt x="9" y="38"/>
                    <a:pt x="8" y="37"/>
                    <a:pt x="8" y="37"/>
                  </a:cubicBezTo>
                  <a:cubicBezTo>
                    <a:pt x="3" y="23"/>
                    <a:pt x="3" y="23"/>
                    <a:pt x="3" y="23"/>
                  </a:cubicBezTo>
                  <a:cubicBezTo>
                    <a:pt x="2" y="21"/>
                    <a:pt x="2" y="18"/>
                    <a:pt x="1" y="16"/>
                  </a:cubicBezTo>
                  <a:cubicBezTo>
                    <a:pt x="0" y="14"/>
                    <a:pt x="1"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0" name="Freeform 616"/>
            <p:cNvSpPr/>
            <p:nvPr/>
          </p:nvSpPr>
          <p:spPr bwMode="auto">
            <a:xfrm>
              <a:off x="6154738" y="3079751"/>
              <a:ext cx="233363" cy="79375"/>
            </a:xfrm>
            <a:custGeom>
              <a:avLst/>
              <a:gdLst>
                <a:gd name="T0" fmla="*/ 0 w 62"/>
                <a:gd name="T1" fmla="*/ 21 h 21"/>
                <a:gd name="T2" fmla="*/ 10 w 62"/>
                <a:gd name="T3" fmla="*/ 19 h 21"/>
                <a:gd name="T4" fmla="*/ 32 w 62"/>
                <a:gd name="T5" fmla="*/ 12 h 21"/>
                <a:gd name="T6" fmla="*/ 53 w 62"/>
                <a:gd name="T7" fmla="*/ 4 h 21"/>
                <a:gd name="T8" fmla="*/ 60 w 62"/>
                <a:gd name="T9" fmla="*/ 1 h 21"/>
                <a:gd name="T10" fmla="*/ 62 w 62"/>
                <a:gd name="T11" fmla="*/ 0 h 21"/>
                <a:gd name="T12" fmla="*/ 60 w 62"/>
                <a:gd name="T13" fmla="*/ 2 h 21"/>
                <a:gd name="T14" fmla="*/ 53 w 62"/>
                <a:gd name="T15" fmla="*/ 5 h 21"/>
                <a:gd name="T16" fmla="*/ 32 w 62"/>
                <a:gd name="T17" fmla="*/ 13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9"/>
                  </a:cubicBezTo>
                  <a:cubicBezTo>
                    <a:pt x="16" y="17"/>
                    <a:pt x="24" y="14"/>
                    <a:pt x="32" y="12"/>
                  </a:cubicBezTo>
                  <a:cubicBezTo>
                    <a:pt x="40" y="9"/>
                    <a:pt x="47" y="6"/>
                    <a:pt x="53" y="4"/>
                  </a:cubicBezTo>
                  <a:cubicBezTo>
                    <a:pt x="56" y="3"/>
                    <a:pt x="58" y="2"/>
                    <a:pt x="60" y="1"/>
                  </a:cubicBezTo>
                  <a:cubicBezTo>
                    <a:pt x="62" y="1"/>
                    <a:pt x="62" y="0"/>
                    <a:pt x="62" y="0"/>
                  </a:cubicBezTo>
                  <a:cubicBezTo>
                    <a:pt x="62" y="0"/>
                    <a:pt x="62" y="1"/>
                    <a:pt x="60" y="2"/>
                  </a:cubicBezTo>
                  <a:cubicBezTo>
                    <a:pt x="59" y="3"/>
                    <a:pt x="56" y="4"/>
                    <a:pt x="53" y="5"/>
                  </a:cubicBezTo>
                  <a:cubicBezTo>
                    <a:pt x="48" y="8"/>
                    <a:pt x="40" y="11"/>
                    <a:pt x="32" y="13"/>
                  </a:cubicBezTo>
                  <a:cubicBezTo>
                    <a:pt x="24" y="16"/>
                    <a:pt x="16" y="18"/>
                    <a:pt x="10" y="20"/>
                  </a:cubicBezTo>
                  <a:cubicBezTo>
                    <a:pt x="7" y="20"/>
                    <a:pt x="5" y="21"/>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1" name="Freeform 617"/>
            <p:cNvSpPr/>
            <p:nvPr/>
          </p:nvSpPr>
          <p:spPr bwMode="auto">
            <a:xfrm>
              <a:off x="6173788" y="3128963"/>
              <a:ext cx="236538" cy="82550"/>
            </a:xfrm>
            <a:custGeom>
              <a:avLst/>
              <a:gdLst>
                <a:gd name="T0" fmla="*/ 0 w 63"/>
                <a:gd name="T1" fmla="*/ 22 h 22"/>
                <a:gd name="T2" fmla="*/ 3 w 63"/>
                <a:gd name="T3" fmla="*/ 21 h 22"/>
                <a:gd name="T4" fmla="*/ 10 w 63"/>
                <a:gd name="T5" fmla="*/ 19 h 22"/>
                <a:gd name="T6" fmla="*/ 31 w 63"/>
                <a:gd name="T7" fmla="*/ 11 h 22"/>
                <a:gd name="T8" fmla="*/ 63 w 63"/>
                <a:gd name="T9" fmla="*/ 0 h 22"/>
                <a:gd name="T10" fmla="*/ 53 w 63"/>
                <a:gd name="T11" fmla="*/ 4 h 22"/>
                <a:gd name="T12" fmla="*/ 32 w 63"/>
                <a:gd name="T13" fmla="*/ 13 h 22"/>
                <a:gd name="T14" fmla="*/ 10 w 63"/>
                <a:gd name="T15" fmla="*/ 20 h 22"/>
                <a:gd name="T16" fmla="*/ 3 w 63"/>
                <a:gd name="T17" fmla="*/ 21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1"/>
                    <a:pt x="3" y="21"/>
                  </a:cubicBezTo>
                  <a:cubicBezTo>
                    <a:pt x="4" y="21"/>
                    <a:pt x="7" y="20"/>
                    <a:pt x="10" y="19"/>
                  </a:cubicBezTo>
                  <a:cubicBezTo>
                    <a:pt x="16" y="17"/>
                    <a:pt x="24" y="15"/>
                    <a:pt x="31" y="11"/>
                  </a:cubicBezTo>
                  <a:cubicBezTo>
                    <a:pt x="47" y="6"/>
                    <a:pt x="63" y="0"/>
                    <a:pt x="63" y="0"/>
                  </a:cubicBezTo>
                  <a:cubicBezTo>
                    <a:pt x="63" y="0"/>
                    <a:pt x="59" y="2"/>
                    <a:pt x="53" y="4"/>
                  </a:cubicBezTo>
                  <a:cubicBezTo>
                    <a:pt x="48" y="7"/>
                    <a:pt x="40" y="10"/>
                    <a:pt x="32" y="13"/>
                  </a:cubicBezTo>
                  <a:cubicBezTo>
                    <a:pt x="24" y="16"/>
                    <a:pt x="16" y="19"/>
                    <a:pt x="10" y="20"/>
                  </a:cubicBezTo>
                  <a:cubicBezTo>
                    <a:pt x="7" y="21"/>
                    <a:pt x="4" y="21"/>
                    <a:pt x="3" y="21"/>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2" name="Freeform 618"/>
            <p:cNvSpPr/>
            <p:nvPr/>
          </p:nvSpPr>
          <p:spPr bwMode="auto">
            <a:xfrm>
              <a:off x="6196013" y="3178176"/>
              <a:ext cx="238125" cy="82550"/>
            </a:xfrm>
            <a:custGeom>
              <a:avLst/>
              <a:gdLst>
                <a:gd name="T0" fmla="*/ 0 w 63"/>
                <a:gd name="T1" fmla="*/ 22 h 22"/>
                <a:gd name="T2" fmla="*/ 3 w 63"/>
                <a:gd name="T3" fmla="*/ 21 h 22"/>
                <a:gd name="T4" fmla="*/ 10 w 63"/>
                <a:gd name="T5" fmla="*/ 19 h 22"/>
                <a:gd name="T6" fmla="*/ 32 w 63"/>
                <a:gd name="T7" fmla="*/ 12 h 22"/>
                <a:gd name="T8" fmla="*/ 63 w 63"/>
                <a:gd name="T9" fmla="*/ 0 h 22"/>
                <a:gd name="T10" fmla="*/ 54 w 63"/>
                <a:gd name="T11" fmla="*/ 4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5" y="21"/>
                    <a:pt x="7" y="20"/>
                    <a:pt x="10" y="19"/>
                  </a:cubicBezTo>
                  <a:cubicBezTo>
                    <a:pt x="16" y="18"/>
                    <a:pt x="24" y="15"/>
                    <a:pt x="32" y="12"/>
                  </a:cubicBezTo>
                  <a:cubicBezTo>
                    <a:pt x="47" y="6"/>
                    <a:pt x="63" y="0"/>
                    <a:pt x="63" y="0"/>
                  </a:cubicBezTo>
                  <a:cubicBezTo>
                    <a:pt x="63" y="0"/>
                    <a:pt x="59" y="2"/>
                    <a:pt x="54" y="4"/>
                  </a:cubicBezTo>
                  <a:cubicBezTo>
                    <a:pt x="48" y="7"/>
                    <a:pt x="40" y="10"/>
                    <a:pt x="32" y="13"/>
                  </a:cubicBezTo>
                  <a:cubicBezTo>
                    <a:pt x="24" y="16"/>
                    <a:pt x="16" y="19"/>
                    <a:pt x="10" y="20"/>
                  </a:cubicBezTo>
                  <a:cubicBezTo>
                    <a:pt x="7" y="21"/>
                    <a:pt x="5"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3" name="Freeform 619"/>
            <p:cNvSpPr/>
            <p:nvPr/>
          </p:nvSpPr>
          <p:spPr bwMode="auto">
            <a:xfrm>
              <a:off x="6226176" y="3282951"/>
              <a:ext cx="233363" cy="79375"/>
            </a:xfrm>
            <a:custGeom>
              <a:avLst/>
              <a:gdLst>
                <a:gd name="T0" fmla="*/ 0 w 62"/>
                <a:gd name="T1" fmla="*/ 21 h 21"/>
                <a:gd name="T2" fmla="*/ 10 w 62"/>
                <a:gd name="T3" fmla="*/ 18 h 21"/>
                <a:gd name="T4" fmla="*/ 31 w 62"/>
                <a:gd name="T5" fmla="*/ 11 h 21"/>
                <a:gd name="T6" fmla="*/ 53 w 62"/>
                <a:gd name="T7" fmla="*/ 4 h 21"/>
                <a:gd name="T8" fmla="*/ 60 w 62"/>
                <a:gd name="T9" fmla="*/ 1 h 21"/>
                <a:gd name="T10" fmla="*/ 62 w 62"/>
                <a:gd name="T11" fmla="*/ 0 h 21"/>
                <a:gd name="T12" fmla="*/ 60 w 62"/>
                <a:gd name="T13" fmla="*/ 1 h 21"/>
                <a:gd name="T14" fmla="*/ 53 w 62"/>
                <a:gd name="T15" fmla="*/ 5 h 21"/>
                <a:gd name="T16" fmla="*/ 32 w 62"/>
                <a:gd name="T17" fmla="*/ 13 h 21"/>
                <a:gd name="T18" fmla="*/ 10 w 62"/>
                <a:gd name="T19" fmla="*/ 19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8"/>
                  </a:cubicBezTo>
                  <a:cubicBezTo>
                    <a:pt x="16" y="17"/>
                    <a:pt x="24" y="14"/>
                    <a:pt x="31" y="11"/>
                  </a:cubicBezTo>
                  <a:cubicBezTo>
                    <a:pt x="39" y="9"/>
                    <a:pt x="47" y="6"/>
                    <a:pt x="53" y="4"/>
                  </a:cubicBezTo>
                  <a:cubicBezTo>
                    <a:pt x="55" y="3"/>
                    <a:pt x="58" y="2"/>
                    <a:pt x="60" y="1"/>
                  </a:cubicBezTo>
                  <a:cubicBezTo>
                    <a:pt x="61" y="0"/>
                    <a:pt x="62" y="0"/>
                    <a:pt x="62" y="0"/>
                  </a:cubicBezTo>
                  <a:cubicBezTo>
                    <a:pt x="62" y="0"/>
                    <a:pt x="61" y="0"/>
                    <a:pt x="60" y="1"/>
                  </a:cubicBezTo>
                  <a:cubicBezTo>
                    <a:pt x="58" y="2"/>
                    <a:pt x="56" y="4"/>
                    <a:pt x="53" y="5"/>
                  </a:cubicBezTo>
                  <a:cubicBezTo>
                    <a:pt x="47" y="7"/>
                    <a:pt x="40" y="10"/>
                    <a:pt x="32" y="13"/>
                  </a:cubicBezTo>
                  <a:cubicBezTo>
                    <a:pt x="24" y="16"/>
                    <a:pt x="16" y="18"/>
                    <a:pt x="10" y="19"/>
                  </a:cubicBezTo>
                  <a:cubicBezTo>
                    <a:pt x="7" y="20"/>
                    <a:pt x="4" y="20"/>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4" name="Freeform 620"/>
            <p:cNvSpPr/>
            <p:nvPr/>
          </p:nvSpPr>
          <p:spPr bwMode="auto">
            <a:xfrm>
              <a:off x="6242051" y="3328988"/>
              <a:ext cx="236538" cy="82550"/>
            </a:xfrm>
            <a:custGeom>
              <a:avLst/>
              <a:gdLst>
                <a:gd name="T0" fmla="*/ 0 w 63"/>
                <a:gd name="T1" fmla="*/ 22 h 22"/>
                <a:gd name="T2" fmla="*/ 3 w 63"/>
                <a:gd name="T3" fmla="*/ 22 h 22"/>
                <a:gd name="T4" fmla="*/ 10 w 63"/>
                <a:gd name="T5" fmla="*/ 20 h 22"/>
                <a:gd name="T6" fmla="*/ 32 w 63"/>
                <a:gd name="T7" fmla="*/ 12 h 22"/>
                <a:gd name="T8" fmla="*/ 63 w 63"/>
                <a:gd name="T9" fmla="*/ 0 h 22"/>
                <a:gd name="T10" fmla="*/ 54 w 63"/>
                <a:gd name="T11" fmla="*/ 5 h 22"/>
                <a:gd name="T12" fmla="*/ 33 w 63"/>
                <a:gd name="T13" fmla="*/ 14 h 22"/>
                <a:gd name="T14" fmla="*/ 11 w 63"/>
                <a:gd name="T15" fmla="*/ 21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2"/>
                  </a:cubicBezTo>
                  <a:cubicBezTo>
                    <a:pt x="5" y="22"/>
                    <a:pt x="7" y="21"/>
                    <a:pt x="10" y="20"/>
                  </a:cubicBezTo>
                  <a:cubicBezTo>
                    <a:pt x="16" y="18"/>
                    <a:pt x="24" y="15"/>
                    <a:pt x="32" y="12"/>
                  </a:cubicBezTo>
                  <a:cubicBezTo>
                    <a:pt x="48" y="7"/>
                    <a:pt x="63" y="0"/>
                    <a:pt x="63" y="0"/>
                  </a:cubicBezTo>
                  <a:cubicBezTo>
                    <a:pt x="63" y="0"/>
                    <a:pt x="60" y="2"/>
                    <a:pt x="54" y="5"/>
                  </a:cubicBezTo>
                  <a:cubicBezTo>
                    <a:pt x="48" y="8"/>
                    <a:pt x="40" y="11"/>
                    <a:pt x="33" y="14"/>
                  </a:cubicBezTo>
                  <a:cubicBezTo>
                    <a:pt x="25" y="17"/>
                    <a:pt x="17" y="19"/>
                    <a:pt x="11" y="21"/>
                  </a:cubicBezTo>
                  <a:cubicBezTo>
                    <a:pt x="8" y="22"/>
                    <a:pt x="5"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5" name="Freeform 621"/>
            <p:cNvSpPr/>
            <p:nvPr/>
          </p:nvSpPr>
          <p:spPr bwMode="auto">
            <a:xfrm>
              <a:off x="6267451" y="3378201"/>
              <a:ext cx="234950" cy="87313"/>
            </a:xfrm>
            <a:custGeom>
              <a:avLst/>
              <a:gdLst>
                <a:gd name="T0" fmla="*/ 0 w 62"/>
                <a:gd name="T1" fmla="*/ 23 h 23"/>
                <a:gd name="T2" fmla="*/ 2 w 62"/>
                <a:gd name="T3" fmla="*/ 22 h 23"/>
                <a:gd name="T4" fmla="*/ 10 w 62"/>
                <a:gd name="T5" fmla="*/ 20 h 23"/>
                <a:gd name="T6" fmla="*/ 31 w 62"/>
                <a:gd name="T7" fmla="*/ 12 h 23"/>
                <a:gd name="T8" fmla="*/ 62 w 62"/>
                <a:gd name="T9" fmla="*/ 0 h 23"/>
                <a:gd name="T10" fmla="*/ 53 w 62"/>
                <a:gd name="T11" fmla="*/ 5 h 23"/>
                <a:gd name="T12" fmla="*/ 32 w 62"/>
                <a:gd name="T13" fmla="*/ 14 h 23"/>
                <a:gd name="T14" fmla="*/ 10 w 62"/>
                <a:gd name="T15" fmla="*/ 21 h 23"/>
                <a:gd name="T16" fmla="*/ 2 w 62"/>
                <a:gd name="T17" fmla="*/ 22 h 23"/>
                <a:gd name="T18" fmla="*/ 0 w 6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3">
                  <a:moveTo>
                    <a:pt x="0" y="23"/>
                  </a:moveTo>
                  <a:cubicBezTo>
                    <a:pt x="0" y="23"/>
                    <a:pt x="1" y="22"/>
                    <a:pt x="2" y="22"/>
                  </a:cubicBezTo>
                  <a:cubicBezTo>
                    <a:pt x="4" y="22"/>
                    <a:pt x="7" y="21"/>
                    <a:pt x="10" y="20"/>
                  </a:cubicBezTo>
                  <a:cubicBezTo>
                    <a:pt x="16" y="18"/>
                    <a:pt x="23" y="15"/>
                    <a:pt x="31" y="12"/>
                  </a:cubicBezTo>
                  <a:cubicBezTo>
                    <a:pt x="47" y="7"/>
                    <a:pt x="62" y="0"/>
                    <a:pt x="62" y="0"/>
                  </a:cubicBezTo>
                  <a:cubicBezTo>
                    <a:pt x="62" y="0"/>
                    <a:pt x="59" y="3"/>
                    <a:pt x="53" y="5"/>
                  </a:cubicBezTo>
                  <a:cubicBezTo>
                    <a:pt x="47" y="8"/>
                    <a:pt x="40" y="11"/>
                    <a:pt x="32" y="14"/>
                  </a:cubicBezTo>
                  <a:cubicBezTo>
                    <a:pt x="24" y="17"/>
                    <a:pt x="16" y="19"/>
                    <a:pt x="10" y="21"/>
                  </a:cubicBezTo>
                  <a:cubicBezTo>
                    <a:pt x="7" y="22"/>
                    <a:pt x="4" y="22"/>
                    <a:pt x="2" y="22"/>
                  </a:cubicBezTo>
                  <a:cubicBezTo>
                    <a:pt x="1" y="22"/>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6" name="Freeform 622"/>
            <p:cNvSpPr/>
            <p:nvPr/>
          </p:nvSpPr>
          <p:spPr bwMode="auto">
            <a:xfrm>
              <a:off x="6302376" y="3484563"/>
              <a:ext cx="233363" cy="79375"/>
            </a:xfrm>
            <a:custGeom>
              <a:avLst/>
              <a:gdLst>
                <a:gd name="T0" fmla="*/ 0 w 62"/>
                <a:gd name="T1" fmla="*/ 21 h 21"/>
                <a:gd name="T2" fmla="*/ 10 w 62"/>
                <a:gd name="T3" fmla="*/ 19 h 21"/>
                <a:gd name="T4" fmla="*/ 31 w 62"/>
                <a:gd name="T5" fmla="*/ 12 h 21"/>
                <a:gd name="T6" fmla="*/ 53 w 62"/>
                <a:gd name="T7" fmla="*/ 4 h 21"/>
                <a:gd name="T8" fmla="*/ 60 w 62"/>
                <a:gd name="T9" fmla="*/ 2 h 21"/>
                <a:gd name="T10" fmla="*/ 62 w 62"/>
                <a:gd name="T11" fmla="*/ 0 h 21"/>
                <a:gd name="T12" fmla="*/ 60 w 62"/>
                <a:gd name="T13" fmla="*/ 2 h 21"/>
                <a:gd name="T14" fmla="*/ 53 w 62"/>
                <a:gd name="T15" fmla="*/ 5 h 21"/>
                <a:gd name="T16" fmla="*/ 32 w 62"/>
                <a:gd name="T17" fmla="*/ 14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1"/>
                    <a:pt x="10" y="19"/>
                  </a:cubicBezTo>
                  <a:cubicBezTo>
                    <a:pt x="16" y="17"/>
                    <a:pt x="24" y="14"/>
                    <a:pt x="31" y="12"/>
                  </a:cubicBezTo>
                  <a:cubicBezTo>
                    <a:pt x="39" y="9"/>
                    <a:pt x="47" y="7"/>
                    <a:pt x="53" y="4"/>
                  </a:cubicBezTo>
                  <a:cubicBezTo>
                    <a:pt x="56" y="3"/>
                    <a:pt x="58" y="3"/>
                    <a:pt x="60" y="2"/>
                  </a:cubicBezTo>
                  <a:cubicBezTo>
                    <a:pt x="61" y="1"/>
                    <a:pt x="62" y="0"/>
                    <a:pt x="62" y="0"/>
                  </a:cubicBezTo>
                  <a:cubicBezTo>
                    <a:pt x="62" y="0"/>
                    <a:pt x="61" y="1"/>
                    <a:pt x="60" y="2"/>
                  </a:cubicBezTo>
                  <a:cubicBezTo>
                    <a:pt x="58" y="3"/>
                    <a:pt x="56" y="4"/>
                    <a:pt x="53" y="5"/>
                  </a:cubicBezTo>
                  <a:cubicBezTo>
                    <a:pt x="48" y="8"/>
                    <a:pt x="40" y="11"/>
                    <a:pt x="32" y="14"/>
                  </a:cubicBezTo>
                  <a:cubicBezTo>
                    <a:pt x="24" y="16"/>
                    <a:pt x="16" y="18"/>
                    <a:pt x="10" y="20"/>
                  </a:cubicBezTo>
                  <a:cubicBezTo>
                    <a:pt x="7" y="20"/>
                    <a:pt x="5" y="21"/>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7" name="Freeform 623"/>
            <p:cNvSpPr/>
            <p:nvPr/>
          </p:nvSpPr>
          <p:spPr bwMode="auto">
            <a:xfrm>
              <a:off x="6319838" y="3533776"/>
              <a:ext cx="234950" cy="82550"/>
            </a:xfrm>
            <a:custGeom>
              <a:avLst/>
              <a:gdLst>
                <a:gd name="T0" fmla="*/ 0 w 62"/>
                <a:gd name="T1" fmla="*/ 22 h 22"/>
                <a:gd name="T2" fmla="*/ 2 w 62"/>
                <a:gd name="T3" fmla="*/ 21 h 22"/>
                <a:gd name="T4" fmla="*/ 10 w 62"/>
                <a:gd name="T5" fmla="*/ 19 h 22"/>
                <a:gd name="T6" fmla="*/ 31 w 62"/>
                <a:gd name="T7" fmla="*/ 12 h 22"/>
                <a:gd name="T8" fmla="*/ 62 w 62"/>
                <a:gd name="T9" fmla="*/ 0 h 22"/>
                <a:gd name="T10" fmla="*/ 53 w 62"/>
                <a:gd name="T11" fmla="*/ 4 h 22"/>
                <a:gd name="T12" fmla="*/ 32 w 62"/>
                <a:gd name="T13" fmla="*/ 13 h 22"/>
                <a:gd name="T14" fmla="*/ 10 w 62"/>
                <a:gd name="T15" fmla="*/ 20 h 22"/>
                <a:gd name="T16" fmla="*/ 2 w 62"/>
                <a:gd name="T17" fmla="*/ 22 h 22"/>
                <a:gd name="T18" fmla="*/ 0 w 6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2">
                  <a:moveTo>
                    <a:pt x="0" y="22"/>
                  </a:moveTo>
                  <a:cubicBezTo>
                    <a:pt x="0" y="22"/>
                    <a:pt x="1" y="22"/>
                    <a:pt x="2" y="21"/>
                  </a:cubicBezTo>
                  <a:cubicBezTo>
                    <a:pt x="4" y="21"/>
                    <a:pt x="7" y="20"/>
                    <a:pt x="10" y="19"/>
                  </a:cubicBezTo>
                  <a:cubicBezTo>
                    <a:pt x="16" y="18"/>
                    <a:pt x="23" y="15"/>
                    <a:pt x="31" y="12"/>
                  </a:cubicBezTo>
                  <a:cubicBezTo>
                    <a:pt x="47" y="6"/>
                    <a:pt x="62" y="0"/>
                    <a:pt x="62" y="0"/>
                  </a:cubicBezTo>
                  <a:cubicBezTo>
                    <a:pt x="62" y="0"/>
                    <a:pt x="59" y="2"/>
                    <a:pt x="53" y="4"/>
                  </a:cubicBezTo>
                  <a:cubicBezTo>
                    <a:pt x="47" y="7"/>
                    <a:pt x="40" y="10"/>
                    <a:pt x="32" y="13"/>
                  </a:cubicBezTo>
                  <a:cubicBezTo>
                    <a:pt x="24" y="16"/>
                    <a:pt x="16" y="19"/>
                    <a:pt x="10" y="20"/>
                  </a:cubicBezTo>
                  <a:cubicBezTo>
                    <a:pt x="7" y="21"/>
                    <a:pt x="4" y="22"/>
                    <a:pt x="2"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8" name="Freeform 624"/>
            <p:cNvSpPr/>
            <p:nvPr/>
          </p:nvSpPr>
          <p:spPr bwMode="auto">
            <a:xfrm>
              <a:off x="6343651" y="3582988"/>
              <a:ext cx="236538" cy="82550"/>
            </a:xfrm>
            <a:custGeom>
              <a:avLst/>
              <a:gdLst>
                <a:gd name="T0" fmla="*/ 0 w 63"/>
                <a:gd name="T1" fmla="*/ 22 h 22"/>
                <a:gd name="T2" fmla="*/ 3 w 63"/>
                <a:gd name="T3" fmla="*/ 21 h 22"/>
                <a:gd name="T4" fmla="*/ 10 w 63"/>
                <a:gd name="T5" fmla="*/ 19 h 22"/>
                <a:gd name="T6" fmla="*/ 31 w 63"/>
                <a:gd name="T7" fmla="*/ 12 h 22"/>
                <a:gd name="T8" fmla="*/ 63 w 63"/>
                <a:gd name="T9" fmla="*/ 0 h 22"/>
                <a:gd name="T10" fmla="*/ 53 w 63"/>
                <a:gd name="T11" fmla="*/ 5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4" y="21"/>
                    <a:pt x="7" y="20"/>
                    <a:pt x="10" y="19"/>
                  </a:cubicBezTo>
                  <a:cubicBezTo>
                    <a:pt x="16" y="18"/>
                    <a:pt x="24" y="15"/>
                    <a:pt x="31" y="12"/>
                  </a:cubicBezTo>
                  <a:cubicBezTo>
                    <a:pt x="47" y="6"/>
                    <a:pt x="63" y="0"/>
                    <a:pt x="63" y="0"/>
                  </a:cubicBezTo>
                  <a:cubicBezTo>
                    <a:pt x="63" y="0"/>
                    <a:pt x="59" y="2"/>
                    <a:pt x="53" y="5"/>
                  </a:cubicBezTo>
                  <a:cubicBezTo>
                    <a:pt x="48" y="7"/>
                    <a:pt x="40" y="10"/>
                    <a:pt x="32" y="13"/>
                  </a:cubicBezTo>
                  <a:cubicBezTo>
                    <a:pt x="24" y="16"/>
                    <a:pt x="16" y="19"/>
                    <a:pt x="10" y="20"/>
                  </a:cubicBezTo>
                  <a:cubicBezTo>
                    <a:pt x="7" y="21"/>
                    <a:pt x="4"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9" name="Freeform 625"/>
            <p:cNvSpPr/>
            <p:nvPr/>
          </p:nvSpPr>
          <p:spPr bwMode="auto">
            <a:xfrm>
              <a:off x="6037263" y="3332163"/>
              <a:ext cx="131763" cy="152400"/>
            </a:xfrm>
            <a:custGeom>
              <a:avLst/>
              <a:gdLst>
                <a:gd name="T0" fmla="*/ 0 w 35"/>
                <a:gd name="T1" fmla="*/ 30 h 40"/>
                <a:gd name="T2" fmla="*/ 11 w 35"/>
                <a:gd name="T3" fmla="*/ 35 h 40"/>
                <a:gd name="T4" fmla="*/ 17 w 35"/>
                <a:gd name="T5" fmla="*/ 37 h 40"/>
                <a:gd name="T6" fmla="*/ 23 w 35"/>
                <a:gd name="T7" fmla="*/ 39 h 40"/>
                <a:gd name="T8" fmla="*/ 22 w 35"/>
                <a:gd name="T9" fmla="*/ 39 h 40"/>
                <a:gd name="T10" fmla="*/ 26 w 35"/>
                <a:gd name="T11" fmla="*/ 30 h 40"/>
                <a:gd name="T12" fmla="*/ 30 w 35"/>
                <a:gd name="T13" fmla="*/ 20 h 40"/>
                <a:gd name="T14" fmla="*/ 35 w 35"/>
                <a:gd name="T15" fmla="*/ 0 h 40"/>
                <a:gd name="T16" fmla="*/ 31 w 35"/>
                <a:gd name="T17" fmla="*/ 20 h 40"/>
                <a:gd name="T18" fmla="*/ 28 w 35"/>
                <a:gd name="T19" fmla="*/ 30 h 40"/>
                <a:gd name="T20" fmla="*/ 26 w 35"/>
                <a:gd name="T21" fmla="*/ 35 h 40"/>
                <a:gd name="T22" fmla="*/ 24 w 35"/>
                <a:gd name="T23" fmla="*/ 40 h 40"/>
                <a:gd name="T24" fmla="*/ 23 w 35"/>
                <a:gd name="T25" fmla="*/ 40 h 40"/>
                <a:gd name="T26" fmla="*/ 17 w 35"/>
                <a:gd name="T27" fmla="*/ 39 h 40"/>
                <a:gd name="T28" fmla="*/ 11 w 35"/>
                <a:gd name="T29" fmla="*/ 36 h 40"/>
                <a:gd name="T30" fmla="*/ 0 w 35"/>
                <a:gd name="T3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0">
                  <a:moveTo>
                    <a:pt x="0" y="30"/>
                  </a:moveTo>
                  <a:cubicBezTo>
                    <a:pt x="4" y="32"/>
                    <a:pt x="8" y="34"/>
                    <a:pt x="11" y="35"/>
                  </a:cubicBezTo>
                  <a:cubicBezTo>
                    <a:pt x="13" y="36"/>
                    <a:pt x="15" y="37"/>
                    <a:pt x="17" y="37"/>
                  </a:cubicBezTo>
                  <a:cubicBezTo>
                    <a:pt x="19" y="38"/>
                    <a:pt x="21" y="38"/>
                    <a:pt x="23" y="39"/>
                  </a:cubicBezTo>
                  <a:cubicBezTo>
                    <a:pt x="22" y="39"/>
                    <a:pt x="22" y="39"/>
                    <a:pt x="22" y="39"/>
                  </a:cubicBezTo>
                  <a:cubicBezTo>
                    <a:pt x="24" y="36"/>
                    <a:pt x="25" y="33"/>
                    <a:pt x="26" y="30"/>
                  </a:cubicBezTo>
                  <a:cubicBezTo>
                    <a:pt x="30" y="20"/>
                    <a:pt x="30" y="20"/>
                    <a:pt x="30" y="20"/>
                  </a:cubicBezTo>
                  <a:cubicBezTo>
                    <a:pt x="31" y="13"/>
                    <a:pt x="33" y="6"/>
                    <a:pt x="35" y="0"/>
                  </a:cubicBezTo>
                  <a:cubicBezTo>
                    <a:pt x="34" y="6"/>
                    <a:pt x="33" y="13"/>
                    <a:pt x="31" y="20"/>
                  </a:cubicBezTo>
                  <a:cubicBezTo>
                    <a:pt x="28" y="30"/>
                    <a:pt x="28" y="30"/>
                    <a:pt x="28" y="30"/>
                  </a:cubicBezTo>
                  <a:cubicBezTo>
                    <a:pt x="28" y="32"/>
                    <a:pt x="27" y="33"/>
                    <a:pt x="26" y="35"/>
                  </a:cubicBezTo>
                  <a:cubicBezTo>
                    <a:pt x="24" y="40"/>
                    <a:pt x="24" y="40"/>
                    <a:pt x="24" y="40"/>
                  </a:cubicBezTo>
                  <a:cubicBezTo>
                    <a:pt x="23" y="40"/>
                    <a:pt x="23" y="40"/>
                    <a:pt x="23" y="40"/>
                  </a:cubicBezTo>
                  <a:cubicBezTo>
                    <a:pt x="21" y="40"/>
                    <a:pt x="19" y="39"/>
                    <a:pt x="17" y="39"/>
                  </a:cubicBezTo>
                  <a:cubicBezTo>
                    <a:pt x="15" y="38"/>
                    <a:pt x="13" y="37"/>
                    <a:pt x="11" y="36"/>
                  </a:cubicBezTo>
                  <a:cubicBezTo>
                    <a:pt x="7" y="35"/>
                    <a:pt x="4" y="33"/>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90" name="Freeform 626"/>
            <p:cNvSpPr/>
            <p:nvPr/>
          </p:nvSpPr>
          <p:spPr bwMode="auto">
            <a:xfrm>
              <a:off x="5957888" y="2901951"/>
              <a:ext cx="392113" cy="158750"/>
            </a:xfrm>
            <a:custGeom>
              <a:avLst/>
              <a:gdLst>
                <a:gd name="T0" fmla="*/ 0 w 104"/>
                <a:gd name="T1" fmla="*/ 32 h 42"/>
                <a:gd name="T2" fmla="*/ 11 w 104"/>
                <a:gd name="T3" fmla="*/ 42 h 42"/>
                <a:gd name="T4" fmla="*/ 3 w 104"/>
                <a:gd name="T5" fmla="*/ 32 h 42"/>
                <a:gd name="T6" fmla="*/ 14 w 104"/>
                <a:gd name="T7" fmla="*/ 40 h 42"/>
                <a:gd name="T8" fmla="*/ 1 w 104"/>
                <a:gd name="T9" fmla="*/ 28 h 42"/>
                <a:gd name="T10" fmla="*/ 19 w 104"/>
                <a:gd name="T11" fmla="*/ 40 h 42"/>
                <a:gd name="T12" fmla="*/ 6 w 104"/>
                <a:gd name="T13" fmla="*/ 27 h 42"/>
                <a:gd name="T14" fmla="*/ 24 w 104"/>
                <a:gd name="T15" fmla="*/ 38 h 42"/>
                <a:gd name="T16" fmla="*/ 8 w 104"/>
                <a:gd name="T17" fmla="*/ 24 h 42"/>
                <a:gd name="T18" fmla="*/ 27 w 104"/>
                <a:gd name="T19" fmla="*/ 37 h 42"/>
                <a:gd name="T20" fmla="*/ 5 w 104"/>
                <a:gd name="T21" fmla="*/ 21 h 42"/>
                <a:gd name="T22" fmla="*/ 10 w 104"/>
                <a:gd name="T23" fmla="*/ 18 h 42"/>
                <a:gd name="T24" fmla="*/ 33 w 104"/>
                <a:gd name="T25" fmla="*/ 35 h 42"/>
                <a:gd name="T26" fmla="*/ 14 w 104"/>
                <a:gd name="T27" fmla="*/ 18 h 42"/>
                <a:gd name="T28" fmla="*/ 38 w 104"/>
                <a:gd name="T29" fmla="*/ 31 h 42"/>
                <a:gd name="T30" fmla="*/ 21 w 104"/>
                <a:gd name="T31" fmla="*/ 19 h 42"/>
                <a:gd name="T32" fmla="*/ 43 w 104"/>
                <a:gd name="T33" fmla="*/ 30 h 42"/>
                <a:gd name="T34" fmla="*/ 21 w 104"/>
                <a:gd name="T35" fmla="*/ 16 h 42"/>
                <a:gd name="T36" fmla="*/ 47 w 104"/>
                <a:gd name="T37" fmla="*/ 26 h 42"/>
                <a:gd name="T38" fmla="*/ 27 w 104"/>
                <a:gd name="T39" fmla="*/ 14 h 42"/>
                <a:gd name="T40" fmla="*/ 52 w 104"/>
                <a:gd name="T41" fmla="*/ 23 h 42"/>
                <a:gd name="T42" fmla="*/ 29 w 104"/>
                <a:gd name="T43" fmla="*/ 11 h 42"/>
                <a:gd name="T44" fmla="*/ 54 w 104"/>
                <a:gd name="T45" fmla="*/ 19 h 42"/>
                <a:gd name="T46" fmla="*/ 38 w 104"/>
                <a:gd name="T47" fmla="*/ 9 h 42"/>
                <a:gd name="T48" fmla="*/ 59 w 104"/>
                <a:gd name="T49" fmla="*/ 16 h 42"/>
                <a:gd name="T50" fmla="*/ 46 w 104"/>
                <a:gd name="T51" fmla="*/ 7 h 42"/>
                <a:gd name="T52" fmla="*/ 65 w 104"/>
                <a:gd name="T53" fmla="*/ 14 h 42"/>
                <a:gd name="T54" fmla="*/ 53 w 104"/>
                <a:gd name="T55" fmla="*/ 5 h 42"/>
                <a:gd name="T56" fmla="*/ 67 w 104"/>
                <a:gd name="T57" fmla="*/ 10 h 42"/>
                <a:gd name="T58" fmla="*/ 59 w 104"/>
                <a:gd name="T59" fmla="*/ 2 h 42"/>
                <a:gd name="T60" fmla="*/ 71 w 104"/>
                <a:gd name="T61" fmla="*/ 6 h 42"/>
                <a:gd name="T62" fmla="*/ 69 w 104"/>
                <a:gd name="T63" fmla="*/ 0 h 42"/>
                <a:gd name="T64" fmla="*/ 35 w 104"/>
                <a:gd name="T65" fmla="*/ 36 h 42"/>
                <a:gd name="T66" fmla="*/ 43 w 104"/>
                <a:gd name="T67" fmla="*/ 38 h 42"/>
                <a:gd name="T68" fmla="*/ 30 w 104"/>
                <a:gd name="T69" fmla="*/ 34 h 42"/>
                <a:gd name="T70" fmla="*/ 53 w 104"/>
                <a:gd name="T71" fmla="*/ 32 h 42"/>
                <a:gd name="T72" fmla="*/ 50 w 104"/>
                <a:gd name="T73" fmla="*/ 27 h 42"/>
                <a:gd name="T74" fmla="*/ 58 w 104"/>
                <a:gd name="T75" fmla="*/ 29 h 42"/>
                <a:gd name="T76" fmla="*/ 53 w 104"/>
                <a:gd name="T77" fmla="*/ 22 h 42"/>
                <a:gd name="T78" fmla="*/ 61 w 104"/>
                <a:gd name="T79" fmla="*/ 24 h 42"/>
                <a:gd name="T80" fmla="*/ 59 w 104"/>
                <a:gd name="T81" fmla="*/ 20 h 42"/>
                <a:gd name="T82" fmla="*/ 67 w 104"/>
                <a:gd name="T83" fmla="*/ 23 h 42"/>
                <a:gd name="T84" fmla="*/ 66 w 104"/>
                <a:gd name="T85" fmla="*/ 18 h 42"/>
                <a:gd name="T86" fmla="*/ 72 w 104"/>
                <a:gd name="T87" fmla="*/ 21 h 42"/>
                <a:gd name="T88" fmla="*/ 73 w 104"/>
                <a:gd name="T89" fmla="*/ 14 h 42"/>
                <a:gd name="T90" fmla="*/ 76 w 104"/>
                <a:gd name="T9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42">
                  <a:moveTo>
                    <a:pt x="0" y="32"/>
                  </a:moveTo>
                  <a:cubicBezTo>
                    <a:pt x="3" y="36"/>
                    <a:pt x="5" y="40"/>
                    <a:pt x="11" y="42"/>
                  </a:cubicBezTo>
                  <a:cubicBezTo>
                    <a:pt x="8" y="39"/>
                    <a:pt x="6" y="35"/>
                    <a:pt x="3" y="32"/>
                  </a:cubicBezTo>
                  <a:cubicBezTo>
                    <a:pt x="7" y="36"/>
                    <a:pt x="10" y="38"/>
                    <a:pt x="14" y="40"/>
                  </a:cubicBezTo>
                  <a:cubicBezTo>
                    <a:pt x="10" y="36"/>
                    <a:pt x="6" y="31"/>
                    <a:pt x="1" y="28"/>
                  </a:cubicBezTo>
                  <a:cubicBezTo>
                    <a:pt x="5" y="36"/>
                    <a:pt x="11" y="39"/>
                    <a:pt x="19" y="40"/>
                  </a:cubicBezTo>
                  <a:cubicBezTo>
                    <a:pt x="15" y="35"/>
                    <a:pt x="12" y="31"/>
                    <a:pt x="6" y="27"/>
                  </a:cubicBezTo>
                  <a:cubicBezTo>
                    <a:pt x="11" y="31"/>
                    <a:pt x="18" y="35"/>
                    <a:pt x="24" y="38"/>
                  </a:cubicBezTo>
                  <a:cubicBezTo>
                    <a:pt x="19" y="32"/>
                    <a:pt x="15" y="28"/>
                    <a:pt x="8" y="24"/>
                  </a:cubicBezTo>
                  <a:cubicBezTo>
                    <a:pt x="13" y="30"/>
                    <a:pt x="19" y="33"/>
                    <a:pt x="27" y="37"/>
                  </a:cubicBezTo>
                  <a:cubicBezTo>
                    <a:pt x="21" y="29"/>
                    <a:pt x="12" y="25"/>
                    <a:pt x="5" y="21"/>
                  </a:cubicBezTo>
                  <a:cubicBezTo>
                    <a:pt x="6" y="20"/>
                    <a:pt x="9" y="19"/>
                    <a:pt x="10" y="18"/>
                  </a:cubicBezTo>
                  <a:cubicBezTo>
                    <a:pt x="16" y="25"/>
                    <a:pt x="24" y="31"/>
                    <a:pt x="33" y="35"/>
                  </a:cubicBezTo>
                  <a:cubicBezTo>
                    <a:pt x="29" y="27"/>
                    <a:pt x="22" y="21"/>
                    <a:pt x="14" y="18"/>
                  </a:cubicBezTo>
                  <a:cubicBezTo>
                    <a:pt x="21" y="24"/>
                    <a:pt x="29" y="29"/>
                    <a:pt x="38" y="31"/>
                  </a:cubicBezTo>
                  <a:cubicBezTo>
                    <a:pt x="32" y="28"/>
                    <a:pt x="26" y="23"/>
                    <a:pt x="21" y="19"/>
                  </a:cubicBezTo>
                  <a:cubicBezTo>
                    <a:pt x="28" y="23"/>
                    <a:pt x="36" y="27"/>
                    <a:pt x="43" y="30"/>
                  </a:cubicBezTo>
                  <a:cubicBezTo>
                    <a:pt x="36" y="25"/>
                    <a:pt x="29" y="20"/>
                    <a:pt x="21" y="16"/>
                  </a:cubicBezTo>
                  <a:cubicBezTo>
                    <a:pt x="30" y="19"/>
                    <a:pt x="39" y="22"/>
                    <a:pt x="47" y="26"/>
                  </a:cubicBezTo>
                  <a:cubicBezTo>
                    <a:pt x="41" y="22"/>
                    <a:pt x="34" y="17"/>
                    <a:pt x="27" y="14"/>
                  </a:cubicBezTo>
                  <a:cubicBezTo>
                    <a:pt x="36" y="16"/>
                    <a:pt x="44" y="20"/>
                    <a:pt x="52" y="23"/>
                  </a:cubicBezTo>
                  <a:cubicBezTo>
                    <a:pt x="44" y="19"/>
                    <a:pt x="36" y="15"/>
                    <a:pt x="29" y="11"/>
                  </a:cubicBezTo>
                  <a:cubicBezTo>
                    <a:pt x="37" y="12"/>
                    <a:pt x="46" y="16"/>
                    <a:pt x="54" y="19"/>
                  </a:cubicBezTo>
                  <a:cubicBezTo>
                    <a:pt x="49" y="16"/>
                    <a:pt x="43" y="12"/>
                    <a:pt x="38" y="9"/>
                  </a:cubicBezTo>
                  <a:cubicBezTo>
                    <a:pt x="45" y="11"/>
                    <a:pt x="52" y="13"/>
                    <a:pt x="59" y="16"/>
                  </a:cubicBezTo>
                  <a:cubicBezTo>
                    <a:pt x="55" y="13"/>
                    <a:pt x="51" y="10"/>
                    <a:pt x="46" y="7"/>
                  </a:cubicBezTo>
                  <a:cubicBezTo>
                    <a:pt x="52" y="9"/>
                    <a:pt x="59" y="11"/>
                    <a:pt x="65" y="14"/>
                  </a:cubicBezTo>
                  <a:cubicBezTo>
                    <a:pt x="61" y="11"/>
                    <a:pt x="57" y="8"/>
                    <a:pt x="53" y="5"/>
                  </a:cubicBezTo>
                  <a:cubicBezTo>
                    <a:pt x="57" y="7"/>
                    <a:pt x="62" y="8"/>
                    <a:pt x="67" y="10"/>
                  </a:cubicBezTo>
                  <a:cubicBezTo>
                    <a:pt x="64" y="7"/>
                    <a:pt x="62" y="4"/>
                    <a:pt x="59" y="2"/>
                  </a:cubicBezTo>
                  <a:cubicBezTo>
                    <a:pt x="63" y="3"/>
                    <a:pt x="68" y="4"/>
                    <a:pt x="71" y="6"/>
                  </a:cubicBezTo>
                  <a:cubicBezTo>
                    <a:pt x="71" y="5"/>
                    <a:pt x="69" y="0"/>
                    <a:pt x="69" y="0"/>
                  </a:cubicBezTo>
                  <a:cubicBezTo>
                    <a:pt x="104" y="10"/>
                    <a:pt x="45" y="31"/>
                    <a:pt x="35" y="36"/>
                  </a:cubicBezTo>
                  <a:cubicBezTo>
                    <a:pt x="38" y="36"/>
                    <a:pt x="41" y="38"/>
                    <a:pt x="43" y="38"/>
                  </a:cubicBezTo>
                  <a:cubicBezTo>
                    <a:pt x="39" y="37"/>
                    <a:pt x="34" y="35"/>
                    <a:pt x="30" y="34"/>
                  </a:cubicBezTo>
                  <a:cubicBezTo>
                    <a:pt x="38" y="33"/>
                    <a:pt x="46" y="33"/>
                    <a:pt x="53" y="32"/>
                  </a:cubicBezTo>
                  <a:cubicBezTo>
                    <a:pt x="54" y="31"/>
                    <a:pt x="51" y="28"/>
                    <a:pt x="50" y="27"/>
                  </a:cubicBezTo>
                  <a:cubicBezTo>
                    <a:pt x="52" y="27"/>
                    <a:pt x="56" y="29"/>
                    <a:pt x="58" y="29"/>
                  </a:cubicBezTo>
                  <a:cubicBezTo>
                    <a:pt x="56" y="26"/>
                    <a:pt x="54" y="25"/>
                    <a:pt x="53" y="22"/>
                  </a:cubicBezTo>
                  <a:cubicBezTo>
                    <a:pt x="56" y="23"/>
                    <a:pt x="58" y="24"/>
                    <a:pt x="61" y="24"/>
                  </a:cubicBezTo>
                  <a:cubicBezTo>
                    <a:pt x="61" y="24"/>
                    <a:pt x="59" y="20"/>
                    <a:pt x="59" y="20"/>
                  </a:cubicBezTo>
                  <a:cubicBezTo>
                    <a:pt x="62" y="21"/>
                    <a:pt x="64" y="23"/>
                    <a:pt x="67" y="23"/>
                  </a:cubicBezTo>
                  <a:cubicBezTo>
                    <a:pt x="68" y="22"/>
                    <a:pt x="65" y="20"/>
                    <a:pt x="66" y="18"/>
                  </a:cubicBezTo>
                  <a:cubicBezTo>
                    <a:pt x="67" y="19"/>
                    <a:pt x="71" y="21"/>
                    <a:pt x="72" y="21"/>
                  </a:cubicBezTo>
                  <a:cubicBezTo>
                    <a:pt x="73" y="19"/>
                    <a:pt x="72" y="16"/>
                    <a:pt x="73" y="14"/>
                  </a:cubicBezTo>
                  <a:cubicBezTo>
                    <a:pt x="78" y="16"/>
                    <a:pt x="76" y="14"/>
                    <a:pt x="76" y="12"/>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1" name="Freeform 627"/>
            <p:cNvSpPr/>
            <p:nvPr/>
          </p:nvSpPr>
          <p:spPr bwMode="auto">
            <a:xfrm>
              <a:off x="6157913" y="2921001"/>
              <a:ext cx="106363" cy="63500"/>
            </a:xfrm>
            <a:custGeom>
              <a:avLst/>
              <a:gdLst>
                <a:gd name="T0" fmla="*/ 0 w 28"/>
                <a:gd name="T1" fmla="*/ 15 h 17"/>
                <a:gd name="T2" fmla="*/ 18 w 28"/>
                <a:gd name="T3" fmla="*/ 17 h 17"/>
                <a:gd name="T4" fmla="*/ 7 w 28"/>
                <a:gd name="T5" fmla="*/ 9 h 17"/>
                <a:gd name="T6" fmla="*/ 19 w 28"/>
                <a:gd name="T7" fmla="*/ 14 h 17"/>
                <a:gd name="T8" fmla="*/ 11 w 28"/>
                <a:gd name="T9" fmla="*/ 4 h 17"/>
                <a:gd name="T10" fmla="*/ 23 w 28"/>
                <a:gd name="T11" fmla="*/ 8 h 17"/>
                <a:gd name="T12" fmla="*/ 17 w 28"/>
                <a:gd name="T13" fmla="*/ 0 h 17"/>
                <a:gd name="T14" fmla="*/ 28 w 2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7">
                  <a:moveTo>
                    <a:pt x="0" y="15"/>
                  </a:moveTo>
                  <a:cubicBezTo>
                    <a:pt x="1" y="15"/>
                    <a:pt x="13" y="16"/>
                    <a:pt x="18" y="17"/>
                  </a:cubicBezTo>
                  <a:cubicBezTo>
                    <a:pt x="15" y="15"/>
                    <a:pt x="11" y="11"/>
                    <a:pt x="7" y="9"/>
                  </a:cubicBezTo>
                  <a:cubicBezTo>
                    <a:pt x="11" y="11"/>
                    <a:pt x="16" y="12"/>
                    <a:pt x="19" y="14"/>
                  </a:cubicBezTo>
                  <a:cubicBezTo>
                    <a:pt x="16" y="11"/>
                    <a:pt x="14" y="7"/>
                    <a:pt x="11" y="4"/>
                  </a:cubicBezTo>
                  <a:cubicBezTo>
                    <a:pt x="15" y="6"/>
                    <a:pt x="20" y="6"/>
                    <a:pt x="23" y="8"/>
                  </a:cubicBezTo>
                  <a:cubicBezTo>
                    <a:pt x="21" y="6"/>
                    <a:pt x="20" y="2"/>
                    <a:pt x="17" y="0"/>
                  </a:cubicBezTo>
                  <a:cubicBezTo>
                    <a:pt x="20" y="1"/>
                    <a:pt x="27" y="1"/>
                    <a:pt x="28" y="1"/>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2" name="Freeform 628"/>
            <p:cNvSpPr/>
            <p:nvPr/>
          </p:nvSpPr>
          <p:spPr bwMode="auto">
            <a:xfrm>
              <a:off x="6165851" y="2992438"/>
              <a:ext cx="41275" cy="26988"/>
            </a:xfrm>
            <a:custGeom>
              <a:avLst/>
              <a:gdLst>
                <a:gd name="T0" fmla="*/ 0 w 11"/>
                <a:gd name="T1" fmla="*/ 1 h 7"/>
                <a:gd name="T2" fmla="*/ 11 w 11"/>
                <a:gd name="T3" fmla="*/ 0 h 7"/>
              </a:gdLst>
              <a:ahLst/>
              <a:cxnLst>
                <a:cxn ang="0">
                  <a:pos x="T0" y="T1"/>
                </a:cxn>
                <a:cxn ang="0">
                  <a:pos x="T2" y="T3"/>
                </a:cxn>
              </a:cxnLst>
              <a:rect l="0" t="0" r="r" b="b"/>
              <a:pathLst>
                <a:path w="11" h="7">
                  <a:moveTo>
                    <a:pt x="0" y="1"/>
                  </a:moveTo>
                  <a:cubicBezTo>
                    <a:pt x="5" y="6"/>
                    <a:pt x="10" y="7"/>
                    <a:pt x="11"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3" name="Freeform 629"/>
            <p:cNvSpPr/>
            <p:nvPr/>
          </p:nvSpPr>
          <p:spPr bwMode="auto">
            <a:xfrm>
              <a:off x="5807076" y="3090863"/>
              <a:ext cx="325438" cy="828675"/>
            </a:xfrm>
            <a:custGeom>
              <a:avLst/>
              <a:gdLst>
                <a:gd name="T0" fmla="*/ 0 w 86"/>
                <a:gd name="T1" fmla="*/ 0 h 219"/>
                <a:gd name="T2" fmla="*/ 48 w 86"/>
                <a:gd name="T3" fmla="*/ 120 h 219"/>
                <a:gd name="T4" fmla="*/ 86 w 86"/>
                <a:gd name="T5" fmla="*/ 219 h 219"/>
                <a:gd name="T6" fmla="*/ 29 w 86"/>
                <a:gd name="T7" fmla="*/ 97 h 219"/>
                <a:gd name="T8" fmla="*/ 11 w 86"/>
                <a:gd name="T9" fmla="*/ 4 h 219"/>
                <a:gd name="T10" fmla="*/ 82 w 86"/>
                <a:gd name="T11" fmla="*/ 196 h 219"/>
              </a:gdLst>
              <a:ahLst/>
              <a:cxnLst>
                <a:cxn ang="0">
                  <a:pos x="T0" y="T1"/>
                </a:cxn>
                <a:cxn ang="0">
                  <a:pos x="T2" y="T3"/>
                </a:cxn>
                <a:cxn ang="0">
                  <a:pos x="T4" y="T5"/>
                </a:cxn>
                <a:cxn ang="0">
                  <a:pos x="T6" y="T7"/>
                </a:cxn>
                <a:cxn ang="0">
                  <a:pos x="T8" y="T9"/>
                </a:cxn>
                <a:cxn ang="0">
                  <a:pos x="T10" y="T11"/>
                </a:cxn>
              </a:cxnLst>
              <a:rect l="0" t="0" r="r" b="b"/>
              <a:pathLst>
                <a:path w="86" h="219">
                  <a:moveTo>
                    <a:pt x="0" y="0"/>
                  </a:moveTo>
                  <a:cubicBezTo>
                    <a:pt x="19" y="37"/>
                    <a:pt x="30" y="82"/>
                    <a:pt x="48" y="120"/>
                  </a:cubicBezTo>
                  <a:cubicBezTo>
                    <a:pt x="64" y="153"/>
                    <a:pt x="80" y="185"/>
                    <a:pt x="86" y="219"/>
                  </a:cubicBezTo>
                  <a:cubicBezTo>
                    <a:pt x="64" y="181"/>
                    <a:pt x="41" y="140"/>
                    <a:pt x="29" y="97"/>
                  </a:cubicBezTo>
                  <a:cubicBezTo>
                    <a:pt x="20" y="67"/>
                    <a:pt x="20" y="33"/>
                    <a:pt x="11" y="4"/>
                  </a:cubicBezTo>
                  <a:cubicBezTo>
                    <a:pt x="23" y="72"/>
                    <a:pt x="61" y="132"/>
                    <a:pt x="82" y="196"/>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4" name="Freeform 630"/>
            <p:cNvSpPr/>
            <p:nvPr/>
          </p:nvSpPr>
          <p:spPr bwMode="auto">
            <a:xfrm>
              <a:off x="5889626" y="3381376"/>
              <a:ext cx="207963" cy="420688"/>
            </a:xfrm>
            <a:custGeom>
              <a:avLst/>
              <a:gdLst>
                <a:gd name="T0" fmla="*/ 0 w 55"/>
                <a:gd name="T1" fmla="*/ 0 h 111"/>
                <a:gd name="T2" fmla="*/ 55 w 55"/>
                <a:gd name="T3" fmla="*/ 111 h 111"/>
                <a:gd name="T4" fmla="*/ 50 w 55"/>
                <a:gd name="T5" fmla="*/ 106 h 111"/>
              </a:gdLst>
              <a:ahLst/>
              <a:cxnLst>
                <a:cxn ang="0">
                  <a:pos x="T0" y="T1"/>
                </a:cxn>
                <a:cxn ang="0">
                  <a:pos x="T2" y="T3"/>
                </a:cxn>
                <a:cxn ang="0">
                  <a:pos x="T4" y="T5"/>
                </a:cxn>
              </a:cxnLst>
              <a:rect l="0" t="0" r="r" b="b"/>
              <a:pathLst>
                <a:path w="55" h="111">
                  <a:moveTo>
                    <a:pt x="0" y="0"/>
                  </a:moveTo>
                  <a:cubicBezTo>
                    <a:pt x="18" y="38"/>
                    <a:pt x="32" y="75"/>
                    <a:pt x="55" y="111"/>
                  </a:cubicBezTo>
                  <a:cubicBezTo>
                    <a:pt x="53" y="109"/>
                    <a:pt x="52" y="107"/>
                    <a:pt x="50" y="106"/>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5" name="Freeform 631"/>
            <p:cNvSpPr/>
            <p:nvPr/>
          </p:nvSpPr>
          <p:spPr bwMode="auto">
            <a:xfrm>
              <a:off x="5803901" y="3033713"/>
              <a:ext cx="147638" cy="76200"/>
            </a:xfrm>
            <a:custGeom>
              <a:avLst/>
              <a:gdLst>
                <a:gd name="T0" fmla="*/ 0 w 39"/>
                <a:gd name="T1" fmla="*/ 15 h 20"/>
                <a:gd name="T2" fmla="*/ 39 w 39"/>
                <a:gd name="T3" fmla="*/ 0 h 20"/>
                <a:gd name="T4" fmla="*/ 8 w 39"/>
                <a:gd name="T5" fmla="*/ 20 h 20"/>
                <a:gd name="T6" fmla="*/ 37 w 39"/>
                <a:gd name="T7" fmla="*/ 4 h 20"/>
              </a:gdLst>
              <a:ahLst/>
              <a:cxnLst>
                <a:cxn ang="0">
                  <a:pos x="T0" y="T1"/>
                </a:cxn>
                <a:cxn ang="0">
                  <a:pos x="T2" y="T3"/>
                </a:cxn>
                <a:cxn ang="0">
                  <a:pos x="T4" y="T5"/>
                </a:cxn>
                <a:cxn ang="0">
                  <a:pos x="T6" y="T7"/>
                </a:cxn>
              </a:cxnLst>
              <a:rect l="0" t="0" r="r" b="b"/>
              <a:pathLst>
                <a:path w="39" h="20">
                  <a:moveTo>
                    <a:pt x="0" y="15"/>
                  </a:moveTo>
                  <a:cubicBezTo>
                    <a:pt x="9" y="13"/>
                    <a:pt x="27" y="5"/>
                    <a:pt x="39" y="0"/>
                  </a:cubicBezTo>
                  <a:cubicBezTo>
                    <a:pt x="31" y="9"/>
                    <a:pt x="18" y="16"/>
                    <a:pt x="8" y="20"/>
                  </a:cubicBezTo>
                  <a:cubicBezTo>
                    <a:pt x="17" y="14"/>
                    <a:pt x="28" y="10"/>
                    <a:pt x="37" y="4"/>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6" name="Freeform 632"/>
            <p:cNvSpPr/>
            <p:nvPr/>
          </p:nvSpPr>
          <p:spPr bwMode="auto">
            <a:xfrm>
              <a:off x="5803901" y="3090863"/>
              <a:ext cx="79375" cy="260350"/>
            </a:xfrm>
            <a:custGeom>
              <a:avLst/>
              <a:gdLst>
                <a:gd name="T0" fmla="*/ 0 w 21"/>
                <a:gd name="T1" fmla="*/ 0 h 69"/>
                <a:gd name="T2" fmla="*/ 21 w 21"/>
                <a:gd name="T3" fmla="*/ 69 h 69"/>
              </a:gdLst>
              <a:ahLst/>
              <a:cxnLst>
                <a:cxn ang="0">
                  <a:pos x="T0" y="T1"/>
                </a:cxn>
                <a:cxn ang="0">
                  <a:pos x="T2" y="T3"/>
                </a:cxn>
              </a:cxnLst>
              <a:rect l="0" t="0" r="r" b="b"/>
              <a:pathLst>
                <a:path w="21" h="69">
                  <a:moveTo>
                    <a:pt x="0" y="0"/>
                  </a:moveTo>
                  <a:cubicBezTo>
                    <a:pt x="7" y="21"/>
                    <a:pt x="16" y="47"/>
                    <a:pt x="21" y="69"/>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7" name="Freeform 633"/>
            <p:cNvSpPr/>
            <p:nvPr/>
          </p:nvSpPr>
          <p:spPr bwMode="auto">
            <a:xfrm>
              <a:off x="6283326" y="2874963"/>
              <a:ext cx="184150" cy="52388"/>
            </a:xfrm>
            <a:custGeom>
              <a:avLst/>
              <a:gdLst>
                <a:gd name="T0" fmla="*/ 0 w 49"/>
                <a:gd name="T1" fmla="*/ 12 h 14"/>
                <a:gd name="T2" fmla="*/ 49 w 49"/>
                <a:gd name="T3" fmla="*/ 5 h 14"/>
                <a:gd name="T4" fmla="*/ 10 w 49"/>
                <a:gd name="T5" fmla="*/ 9 h 14"/>
                <a:gd name="T6" fmla="*/ 45 w 49"/>
                <a:gd name="T7" fmla="*/ 3 h 14"/>
              </a:gdLst>
              <a:ahLst/>
              <a:cxnLst>
                <a:cxn ang="0">
                  <a:pos x="T0" y="T1"/>
                </a:cxn>
                <a:cxn ang="0">
                  <a:pos x="T2" y="T3"/>
                </a:cxn>
                <a:cxn ang="0">
                  <a:pos x="T4" y="T5"/>
                </a:cxn>
                <a:cxn ang="0">
                  <a:pos x="T6" y="T7"/>
                </a:cxn>
              </a:cxnLst>
              <a:rect l="0" t="0" r="r" b="b"/>
              <a:pathLst>
                <a:path w="49" h="14">
                  <a:moveTo>
                    <a:pt x="0" y="12"/>
                  </a:moveTo>
                  <a:cubicBezTo>
                    <a:pt x="15" y="14"/>
                    <a:pt x="34" y="7"/>
                    <a:pt x="49" y="5"/>
                  </a:cubicBezTo>
                  <a:cubicBezTo>
                    <a:pt x="36" y="6"/>
                    <a:pt x="22" y="9"/>
                    <a:pt x="10" y="9"/>
                  </a:cubicBezTo>
                  <a:cubicBezTo>
                    <a:pt x="20" y="4"/>
                    <a:pt x="35" y="0"/>
                    <a:pt x="45" y="3"/>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8" name="Freeform 634"/>
            <p:cNvSpPr/>
            <p:nvPr/>
          </p:nvSpPr>
          <p:spPr bwMode="auto">
            <a:xfrm>
              <a:off x="6434138" y="2916238"/>
              <a:ext cx="312738" cy="771525"/>
            </a:xfrm>
            <a:custGeom>
              <a:avLst/>
              <a:gdLst>
                <a:gd name="T0" fmla="*/ 0 w 83"/>
                <a:gd name="T1" fmla="*/ 0 h 204"/>
                <a:gd name="T2" fmla="*/ 78 w 83"/>
                <a:gd name="T3" fmla="*/ 204 h 204"/>
                <a:gd name="T4" fmla="*/ 42 w 83"/>
                <a:gd name="T5" fmla="*/ 90 h 204"/>
                <a:gd name="T6" fmla="*/ 7 w 83"/>
                <a:gd name="T7" fmla="*/ 2 h 204"/>
                <a:gd name="T8" fmla="*/ 56 w 83"/>
                <a:gd name="T9" fmla="*/ 106 h 204"/>
                <a:gd name="T10" fmla="*/ 83 w 83"/>
                <a:gd name="T11" fmla="*/ 203 h 204"/>
                <a:gd name="T12" fmla="*/ 59 w 83"/>
                <a:gd name="T13" fmla="*/ 131 h 204"/>
              </a:gdLst>
              <a:ahLst/>
              <a:cxnLst>
                <a:cxn ang="0">
                  <a:pos x="T0" y="T1"/>
                </a:cxn>
                <a:cxn ang="0">
                  <a:pos x="T2" y="T3"/>
                </a:cxn>
                <a:cxn ang="0">
                  <a:pos x="T4" y="T5"/>
                </a:cxn>
                <a:cxn ang="0">
                  <a:pos x="T6" y="T7"/>
                </a:cxn>
                <a:cxn ang="0">
                  <a:pos x="T8" y="T9"/>
                </a:cxn>
                <a:cxn ang="0">
                  <a:pos x="T10" y="T11"/>
                </a:cxn>
                <a:cxn ang="0">
                  <a:pos x="T12" y="T13"/>
                </a:cxn>
              </a:cxnLst>
              <a:rect l="0" t="0" r="r" b="b"/>
              <a:pathLst>
                <a:path w="83" h="204">
                  <a:moveTo>
                    <a:pt x="0" y="0"/>
                  </a:moveTo>
                  <a:cubicBezTo>
                    <a:pt x="39" y="63"/>
                    <a:pt x="51" y="137"/>
                    <a:pt x="78" y="204"/>
                  </a:cubicBezTo>
                  <a:cubicBezTo>
                    <a:pt x="68" y="166"/>
                    <a:pt x="54" y="127"/>
                    <a:pt x="42" y="90"/>
                  </a:cubicBezTo>
                  <a:cubicBezTo>
                    <a:pt x="33" y="61"/>
                    <a:pt x="11" y="32"/>
                    <a:pt x="7" y="2"/>
                  </a:cubicBezTo>
                  <a:cubicBezTo>
                    <a:pt x="24" y="38"/>
                    <a:pt x="43" y="68"/>
                    <a:pt x="56" y="106"/>
                  </a:cubicBezTo>
                  <a:cubicBezTo>
                    <a:pt x="67" y="138"/>
                    <a:pt x="73" y="172"/>
                    <a:pt x="83" y="203"/>
                  </a:cubicBezTo>
                  <a:cubicBezTo>
                    <a:pt x="69" y="182"/>
                    <a:pt x="64" y="155"/>
                    <a:pt x="59" y="131"/>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9" name="Freeform 635"/>
            <p:cNvSpPr/>
            <p:nvPr/>
          </p:nvSpPr>
          <p:spPr bwMode="auto">
            <a:xfrm>
              <a:off x="6459538" y="2878138"/>
              <a:ext cx="76200" cy="166688"/>
            </a:xfrm>
            <a:custGeom>
              <a:avLst/>
              <a:gdLst>
                <a:gd name="T0" fmla="*/ 0 w 20"/>
                <a:gd name="T1" fmla="*/ 0 h 44"/>
                <a:gd name="T2" fmla="*/ 20 w 20"/>
                <a:gd name="T3" fmla="*/ 44 h 44"/>
              </a:gdLst>
              <a:ahLst/>
              <a:cxnLst>
                <a:cxn ang="0">
                  <a:pos x="T0" y="T1"/>
                </a:cxn>
                <a:cxn ang="0">
                  <a:pos x="T2" y="T3"/>
                </a:cxn>
              </a:cxnLst>
              <a:rect l="0" t="0" r="r" b="b"/>
              <a:pathLst>
                <a:path w="20" h="44">
                  <a:moveTo>
                    <a:pt x="0" y="0"/>
                  </a:moveTo>
                  <a:cubicBezTo>
                    <a:pt x="9" y="12"/>
                    <a:pt x="15" y="30"/>
                    <a:pt x="20" y="44"/>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0" name="Freeform 636"/>
            <p:cNvSpPr/>
            <p:nvPr/>
          </p:nvSpPr>
          <p:spPr bwMode="auto">
            <a:xfrm>
              <a:off x="6149976" y="3687763"/>
              <a:ext cx="563563" cy="193675"/>
            </a:xfrm>
            <a:custGeom>
              <a:avLst/>
              <a:gdLst>
                <a:gd name="T0" fmla="*/ 0 w 149"/>
                <a:gd name="T1" fmla="*/ 51 h 51"/>
                <a:gd name="T2" fmla="*/ 149 w 149"/>
                <a:gd name="T3" fmla="*/ 0 h 51"/>
                <a:gd name="T4" fmla="*/ 0 w 149"/>
                <a:gd name="T5" fmla="*/ 48 h 51"/>
                <a:gd name="T6" fmla="*/ 148 w 149"/>
                <a:gd name="T7" fmla="*/ 1 h 51"/>
              </a:gdLst>
              <a:ahLst/>
              <a:cxnLst>
                <a:cxn ang="0">
                  <a:pos x="T0" y="T1"/>
                </a:cxn>
                <a:cxn ang="0">
                  <a:pos x="T2" y="T3"/>
                </a:cxn>
                <a:cxn ang="0">
                  <a:pos x="T4" y="T5"/>
                </a:cxn>
                <a:cxn ang="0">
                  <a:pos x="T6" y="T7"/>
                </a:cxn>
              </a:cxnLst>
              <a:rect l="0" t="0" r="r" b="b"/>
              <a:pathLst>
                <a:path w="149" h="51">
                  <a:moveTo>
                    <a:pt x="0" y="51"/>
                  </a:moveTo>
                  <a:cubicBezTo>
                    <a:pt x="45" y="49"/>
                    <a:pt x="108" y="25"/>
                    <a:pt x="149" y="0"/>
                  </a:cubicBezTo>
                  <a:cubicBezTo>
                    <a:pt x="104" y="29"/>
                    <a:pt x="51" y="39"/>
                    <a:pt x="0" y="48"/>
                  </a:cubicBezTo>
                  <a:cubicBezTo>
                    <a:pt x="46" y="29"/>
                    <a:pt x="106" y="26"/>
                    <a:pt x="148"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1" name="Freeform 637"/>
            <p:cNvSpPr/>
            <p:nvPr/>
          </p:nvSpPr>
          <p:spPr bwMode="auto">
            <a:xfrm>
              <a:off x="6119813" y="3895726"/>
              <a:ext cx="68263" cy="7938"/>
            </a:xfrm>
            <a:custGeom>
              <a:avLst/>
              <a:gdLst>
                <a:gd name="T0" fmla="*/ 0 w 18"/>
                <a:gd name="T1" fmla="*/ 0 h 2"/>
                <a:gd name="T2" fmla="*/ 18 w 18"/>
                <a:gd name="T3" fmla="*/ 1 h 2"/>
              </a:gdLst>
              <a:ahLst/>
              <a:cxnLst>
                <a:cxn ang="0">
                  <a:pos x="T0" y="T1"/>
                </a:cxn>
                <a:cxn ang="0">
                  <a:pos x="T2" y="T3"/>
                </a:cxn>
              </a:cxnLst>
              <a:rect l="0" t="0" r="r" b="b"/>
              <a:pathLst>
                <a:path w="18" h="2">
                  <a:moveTo>
                    <a:pt x="0" y="0"/>
                  </a:moveTo>
                  <a:cubicBezTo>
                    <a:pt x="2" y="1"/>
                    <a:pt x="12" y="2"/>
                    <a:pt x="18"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2" name="Freeform 638"/>
            <p:cNvSpPr/>
            <p:nvPr/>
          </p:nvSpPr>
          <p:spPr bwMode="auto">
            <a:xfrm>
              <a:off x="6037263" y="3725863"/>
              <a:ext cx="95250" cy="204788"/>
            </a:xfrm>
            <a:custGeom>
              <a:avLst/>
              <a:gdLst>
                <a:gd name="T0" fmla="*/ 12 w 25"/>
                <a:gd name="T1" fmla="*/ 39 h 54"/>
                <a:gd name="T2" fmla="*/ 22 w 25"/>
                <a:gd name="T3" fmla="*/ 54 h 54"/>
                <a:gd name="T4" fmla="*/ 12 w 25"/>
                <a:gd name="T5" fmla="*/ 34 h 54"/>
                <a:gd name="T6" fmla="*/ 23 w 25"/>
                <a:gd name="T7" fmla="*/ 47 h 54"/>
                <a:gd name="T8" fmla="*/ 10 w 25"/>
                <a:gd name="T9" fmla="*/ 29 h 54"/>
                <a:gd name="T10" fmla="*/ 25 w 25"/>
                <a:gd name="T11" fmla="*/ 42 h 54"/>
                <a:gd name="T12" fmla="*/ 4 w 25"/>
                <a:gd name="T13" fmla="*/ 23 h 54"/>
                <a:gd name="T14" fmla="*/ 17 w 25"/>
                <a:gd name="T15" fmla="*/ 31 h 54"/>
                <a:gd name="T16" fmla="*/ 0 w 25"/>
                <a:gd name="T17" fmla="*/ 13 h 54"/>
                <a:gd name="T18" fmla="*/ 13 w 25"/>
                <a:gd name="T19" fmla="*/ 20 h 54"/>
                <a:gd name="T20" fmla="*/ 2 w 25"/>
                <a:gd name="T21" fmla="*/ 6 h 54"/>
                <a:gd name="T22" fmla="*/ 11 w 25"/>
                <a:gd name="T23" fmla="*/ 13 h 54"/>
                <a:gd name="T24" fmla="*/ 1 w 25"/>
                <a:gd name="T25" fmla="*/ 0 h 54"/>
                <a:gd name="T26" fmla="*/ 7 w 25"/>
                <a:gd name="T2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4">
                  <a:moveTo>
                    <a:pt x="12" y="39"/>
                  </a:moveTo>
                  <a:cubicBezTo>
                    <a:pt x="14" y="44"/>
                    <a:pt x="19" y="49"/>
                    <a:pt x="22" y="54"/>
                  </a:cubicBezTo>
                  <a:cubicBezTo>
                    <a:pt x="20" y="47"/>
                    <a:pt x="15" y="40"/>
                    <a:pt x="12" y="34"/>
                  </a:cubicBezTo>
                  <a:cubicBezTo>
                    <a:pt x="15" y="40"/>
                    <a:pt x="20" y="43"/>
                    <a:pt x="23" y="47"/>
                  </a:cubicBezTo>
                  <a:cubicBezTo>
                    <a:pt x="22" y="41"/>
                    <a:pt x="13" y="35"/>
                    <a:pt x="10" y="29"/>
                  </a:cubicBezTo>
                  <a:cubicBezTo>
                    <a:pt x="13" y="34"/>
                    <a:pt x="20" y="37"/>
                    <a:pt x="25" y="42"/>
                  </a:cubicBezTo>
                  <a:cubicBezTo>
                    <a:pt x="20" y="35"/>
                    <a:pt x="12" y="27"/>
                    <a:pt x="4" y="23"/>
                  </a:cubicBezTo>
                  <a:cubicBezTo>
                    <a:pt x="8" y="26"/>
                    <a:pt x="13" y="28"/>
                    <a:pt x="17" y="31"/>
                  </a:cubicBezTo>
                  <a:cubicBezTo>
                    <a:pt x="14" y="24"/>
                    <a:pt x="5" y="19"/>
                    <a:pt x="0" y="13"/>
                  </a:cubicBezTo>
                  <a:cubicBezTo>
                    <a:pt x="4" y="16"/>
                    <a:pt x="9" y="18"/>
                    <a:pt x="13" y="20"/>
                  </a:cubicBezTo>
                  <a:cubicBezTo>
                    <a:pt x="10" y="15"/>
                    <a:pt x="6" y="10"/>
                    <a:pt x="2" y="6"/>
                  </a:cubicBezTo>
                  <a:cubicBezTo>
                    <a:pt x="5" y="9"/>
                    <a:pt x="8" y="11"/>
                    <a:pt x="11" y="13"/>
                  </a:cubicBezTo>
                  <a:cubicBezTo>
                    <a:pt x="10" y="8"/>
                    <a:pt x="6" y="3"/>
                    <a:pt x="1" y="0"/>
                  </a:cubicBezTo>
                  <a:cubicBezTo>
                    <a:pt x="2" y="4"/>
                    <a:pt x="4" y="6"/>
                    <a:pt x="7"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3" name="Freeform 639"/>
            <p:cNvSpPr/>
            <p:nvPr/>
          </p:nvSpPr>
          <p:spPr bwMode="auto">
            <a:xfrm>
              <a:off x="6102351" y="3876676"/>
              <a:ext cx="96838" cy="30163"/>
            </a:xfrm>
            <a:custGeom>
              <a:avLst/>
              <a:gdLst>
                <a:gd name="T0" fmla="*/ 0 w 26"/>
                <a:gd name="T1" fmla="*/ 3 h 8"/>
                <a:gd name="T2" fmla="*/ 18 w 26"/>
                <a:gd name="T3" fmla="*/ 8 h 8"/>
                <a:gd name="T4" fmla="*/ 7 w 26"/>
                <a:gd name="T5" fmla="*/ 0 h 8"/>
                <a:gd name="T6" fmla="*/ 18 w 26"/>
                <a:gd name="T7" fmla="*/ 2 h 8"/>
                <a:gd name="T8" fmla="*/ 16 w 26"/>
                <a:gd name="T9" fmla="*/ 0 h 8"/>
                <a:gd name="T10" fmla="*/ 26 w 26"/>
                <a:gd name="T11" fmla="*/ 2 h 8"/>
              </a:gdLst>
              <a:ahLst/>
              <a:cxnLst>
                <a:cxn ang="0">
                  <a:pos x="T0" y="T1"/>
                </a:cxn>
                <a:cxn ang="0">
                  <a:pos x="T2" y="T3"/>
                </a:cxn>
                <a:cxn ang="0">
                  <a:pos x="T4" y="T5"/>
                </a:cxn>
                <a:cxn ang="0">
                  <a:pos x="T6" y="T7"/>
                </a:cxn>
                <a:cxn ang="0">
                  <a:pos x="T8" y="T9"/>
                </a:cxn>
                <a:cxn ang="0">
                  <a:pos x="T10" y="T11"/>
                </a:cxn>
              </a:cxnLst>
              <a:rect l="0" t="0" r="r" b="b"/>
              <a:pathLst>
                <a:path w="26" h="8">
                  <a:moveTo>
                    <a:pt x="0" y="3"/>
                  </a:moveTo>
                  <a:cubicBezTo>
                    <a:pt x="3" y="4"/>
                    <a:pt x="13" y="8"/>
                    <a:pt x="18" y="8"/>
                  </a:cubicBezTo>
                  <a:cubicBezTo>
                    <a:pt x="15" y="4"/>
                    <a:pt x="11" y="2"/>
                    <a:pt x="7" y="0"/>
                  </a:cubicBezTo>
                  <a:cubicBezTo>
                    <a:pt x="10" y="1"/>
                    <a:pt x="14" y="3"/>
                    <a:pt x="18" y="2"/>
                  </a:cubicBezTo>
                  <a:cubicBezTo>
                    <a:pt x="17" y="2"/>
                    <a:pt x="16" y="1"/>
                    <a:pt x="16" y="0"/>
                  </a:cubicBezTo>
                  <a:cubicBezTo>
                    <a:pt x="19" y="0"/>
                    <a:pt x="23" y="1"/>
                    <a:pt x="26" y="2"/>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4" name="Freeform 640"/>
            <p:cNvSpPr/>
            <p:nvPr/>
          </p:nvSpPr>
          <p:spPr bwMode="auto">
            <a:xfrm>
              <a:off x="6573838" y="3673476"/>
              <a:ext cx="184150" cy="63500"/>
            </a:xfrm>
            <a:custGeom>
              <a:avLst/>
              <a:gdLst>
                <a:gd name="T0" fmla="*/ 0 w 49"/>
                <a:gd name="T1" fmla="*/ 17 h 17"/>
                <a:gd name="T2" fmla="*/ 23 w 49"/>
                <a:gd name="T3" fmla="*/ 16 h 17"/>
                <a:gd name="T4" fmla="*/ 13 w 49"/>
                <a:gd name="T5" fmla="*/ 11 h 17"/>
                <a:gd name="T6" fmla="*/ 27 w 49"/>
                <a:gd name="T7" fmla="*/ 14 h 17"/>
                <a:gd name="T8" fmla="*/ 21 w 49"/>
                <a:gd name="T9" fmla="*/ 8 h 17"/>
                <a:gd name="T10" fmla="*/ 35 w 49"/>
                <a:gd name="T11" fmla="*/ 10 h 17"/>
                <a:gd name="T12" fmla="*/ 29 w 49"/>
                <a:gd name="T13" fmla="*/ 4 h 17"/>
                <a:gd name="T14" fmla="*/ 40 w 49"/>
                <a:gd name="T15" fmla="*/ 7 h 17"/>
                <a:gd name="T16" fmla="*/ 33 w 49"/>
                <a:gd name="T17" fmla="*/ 0 h 17"/>
                <a:gd name="T18" fmla="*/ 49 w 49"/>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7">
                  <a:moveTo>
                    <a:pt x="0" y="17"/>
                  </a:moveTo>
                  <a:cubicBezTo>
                    <a:pt x="6" y="17"/>
                    <a:pt x="16" y="16"/>
                    <a:pt x="23" y="16"/>
                  </a:cubicBezTo>
                  <a:cubicBezTo>
                    <a:pt x="20" y="15"/>
                    <a:pt x="16" y="13"/>
                    <a:pt x="13" y="11"/>
                  </a:cubicBezTo>
                  <a:cubicBezTo>
                    <a:pt x="17" y="12"/>
                    <a:pt x="22" y="14"/>
                    <a:pt x="27" y="14"/>
                  </a:cubicBezTo>
                  <a:cubicBezTo>
                    <a:pt x="25" y="12"/>
                    <a:pt x="23" y="10"/>
                    <a:pt x="21" y="8"/>
                  </a:cubicBezTo>
                  <a:cubicBezTo>
                    <a:pt x="25" y="8"/>
                    <a:pt x="30" y="9"/>
                    <a:pt x="35" y="10"/>
                  </a:cubicBezTo>
                  <a:cubicBezTo>
                    <a:pt x="33" y="9"/>
                    <a:pt x="31" y="5"/>
                    <a:pt x="29" y="4"/>
                  </a:cubicBezTo>
                  <a:cubicBezTo>
                    <a:pt x="33" y="4"/>
                    <a:pt x="37" y="5"/>
                    <a:pt x="40" y="7"/>
                  </a:cubicBezTo>
                  <a:cubicBezTo>
                    <a:pt x="38" y="5"/>
                    <a:pt x="35" y="3"/>
                    <a:pt x="33" y="0"/>
                  </a:cubicBezTo>
                  <a:cubicBezTo>
                    <a:pt x="39" y="0"/>
                    <a:pt x="44" y="3"/>
                    <a:pt x="49" y="4"/>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5" name="Freeform 641"/>
            <p:cNvSpPr/>
            <p:nvPr/>
          </p:nvSpPr>
          <p:spPr bwMode="auto">
            <a:xfrm>
              <a:off x="6675438" y="3471863"/>
              <a:ext cx="63500" cy="166688"/>
            </a:xfrm>
            <a:custGeom>
              <a:avLst/>
              <a:gdLst>
                <a:gd name="T0" fmla="*/ 3 w 17"/>
                <a:gd name="T1" fmla="*/ 25 h 44"/>
                <a:gd name="T2" fmla="*/ 15 w 17"/>
                <a:gd name="T3" fmla="*/ 44 h 44"/>
                <a:gd name="T4" fmla="*/ 0 w 17"/>
                <a:gd name="T5" fmla="*/ 19 h 44"/>
                <a:gd name="T6" fmla="*/ 17 w 17"/>
                <a:gd name="T7" fmla="*/ 34 h 44"/>
                <a:gd name="T8" fmla="*/ 2 w 17"/>
                <a:gd name="T9" fmla="*/ 9 h 44"/>
                <a:gd name="T10" fmla="*/ 13 w 17"/>
                <a:gd name="T11" fmla="*/ 24 h 44"/>
                <a:gd name="T12" fmla="*/ 1 w 17"/>
                <a:gd name="T13" fmla="*/ 2 h 44"/>
                <a:gd name="T14" fmla="*/ 4 w 17"/>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3" y="25"/>
                  </a:moveTo>
                  <a:cubicBezTo>
                    <a:pt x="7" y="32"/>
                    <a:pt x="10" y="38"/>
                    <a:pt x="15" y="44"/>
                  </a:cubicBezTo>
                  <a:cubicBezTo>
                    <a:pt x="12" y="35"/>
                    <a:pt x="5" y="28"/>
                    <a:pt x="0" y="19"/>
                  </a:cubicBezTo>
                  <a:cubicBezTo>
                    <a:pt x="7" y="24"/>
                    <a:pt x="11" y="30"/>
                    <a:pt x="17" y="34"/>
                  </a:cubicBezTo>
                  <a:cubicBezTo>
                    <a:pt x="13" y="26"/>
                    <a:pt x="3" y="17"/>
                    <a:pt x="2" y="9"/>
                  </a:cubicBezTo>
                  <a:cubicBezTo>
                    <a:pt x="7" y="13"/>
                    <a:pt x="10" y="18"/>
                    <a:pt x="13" y="24"/>
                  </a:cubicBezTo>
                  <a:cubicBezTo>
                    <a:pt x="9" y="17"/>
                    <a:pt x="4" y="10"/>
                    <a:pt x="1" y="2"/>
                  </a:cubicBezTo>
                  <a:cubicBezTo>
                    <a:pt x="2" y="0"/>
                    <a:pt x="3" y="2"/>
                    <a:pt x="4"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6" name="Freeform 642"/>
            <p:cNvSpPr/>
            <p:nvPr/>
          </p:nvSpPr>
          <p:spPr bwMode="auto">
            <a:xfrm>
              <a:off x="6604001" y="3271838"/>
              <a:ext cx="60325" cy="136525"/>
            </a:xfrm>
            <a:custGeom>
              <a:avLst/>
              <a:gdLst>
                <a:gd name="T0" fmla="*/ 5 w 16"/>
                <a:gd name="T1" fmla="*/ 26 h 36"/>
                <a:gd name="T2" fmla="*/ 16 w 16"/>
                <a:gd name="T3" fmla="*/ 36 h 36"/>
                <a:gd name="T4" fmla="*/ 4 w 16"/>
                <a:gd name="T5" fmla="*/ 19 h 36"/>
                <a:gd name="T6" fmla="*/ 16 w 16"/>
                <a:gd name="T7" fmla="*/ 30 h 36"/>
                <a:gd name="T8" fmla="*/ 1 w 16"/>
                <a:gd name="T9" fmla="*/ 9 h 36"/>
                <a:gd name="T10" fmla="*/ 12 w 16"/>
                <a:gd name="T11" fmla="*/ 20 h 36"/>
                <a:gd name="T12" fmla="*/ 0 w 16"/>
                <a:gd name="T13" fmla="*/ 0 h 36"/>
                <a:gd name="T14" fmla="*/ 7 w 16"/>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6">
                  <a:moveTo>
                    <a:pt x="5" y="26"/>
                  </a:moveTo>
                  <a:cubicBezTo>
                    <a:pt x="8" y="30"/>
                    <a:pt x="13" y="32"/>
                    <a:pt x="16" y="36"/>
                  </a:cubicBezTo>
                  <a:cubicBezTo>
                    <a:pt x="14" y="31"/>
                    <a:pt x="7" y="25"/>
                    <a:pt x="4" y="19"/>
                  </a:cubicBezTo>
                  <a:cubicBezTo>
                    <a:pt x="8" y="22"/>
                    <a:pt x="13" y="25"/>
                    <a:pt x="16" y="30"/>
                  </a:cubicBezTo>
                  <a:cubicBezTo>
                    <a:pt x="12" y="23"/>
                    <a:pt x="6" y="16"/>
                    <a:pt x="1" y="9"/>
                  </a:cubicBezTo>
                  <a:cubicBezTo>
                    <a:pt x="5" y="12"/>
                    <a:pt x="8" y="16"/>
                    <a:pt x="12" y="20"/>
                  </a:cubicBezTo>
                  <a:cubicBezTo>
                    <a:pt x="8" y="13"/>
                    <a:pt x="4" y="7"/>
                    <a:pt x="0" y="0"/>
                  </a:cubicBezTo>
                  <a:cubicBezTo>
                    <a:pt x="2" y="3"/>
                    <a:pt x="5" y="6"/>
                    <a:pt x="7"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7" name="Freeform 643"/>
            <p:cNvSpPr/>
            <p:nvPr/>
          </p:nvSpPr>
          <p:spPr bwMode="auto">
            <a:xfrm>
              <a:off x="5946776" y="3498851"/>
              <a:ext cx="90488" cy="212725"/>
            </a:xfrm>
            <a:custGeom>
              <a:avLst/>
              <a:gdLst>
                <a:gd name="T0" fmla="*/ 8 w 24"/>
                <a:gd name="T1" fmla="*/ 40 h 56"/>
                <a:gd name="T2" fmla="*/ 24 w 24"/>
                <a:gd name="T3" fmla="*/ 56 h 56"/>
                <a:gd name="T4" fmla="*/ 0 w 24"/>
                <a:gd name="T5" fmla="*/ 26 h 56"/>
                <a:gd name="T6" fmla="*/ 20 w 24"/>
                <a:gd name="T7" fmla="*/ 41 h 56"/>
                <a:gd name="T8" fmla="*/ 1 w 24"/>
                <a:gd name="T9" fmla="*/ 11 h 56"/>
                <a:gd name="T10" fmla="*/ 11 w 24"/>
                <a:gd name="T11" fmla="*/ 25 h 56"/>
                <a:gd name="T12" fmla="*/ 0 w 24"/>
                <a:gd name="T13" fmla="*/ 2 h 56"/>
                <a:gd name="T14" fmla="*/ 1 w 24"/>
                <a:gd name="T15" fmla="*/ 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6">
                  <a:moveTo>
                    <a:pt x="8" y="40"/>
                  </a:moveTo>
                  <a:cubicBezTo>
                    <a:pt x="10" y="44"/>
                    <a:pt x="19" y="52"/>
                    <a:pt x="24" y="56"/>
                  </a:cubicBezTo>
                  <a:cubicBezTo>
                    <a:pt x="19" y="46"/>
                    <a:pt x="9" y="33"/>
                    <a:pt x="0" y="26"/>
                  </a:cubicBezTo>
                  <a:cubicBezTo>
                    <a:pt x="6" y="31"/>
                    <a:pt x="13" y="37"/>
                    <a:pt x="20" y="41"/>
                  </a:cubicBezTo>
                  <a:cubicBezTo>
                    <a:pt x="17" y="32"/>
                    <a:pt x="8" y="17"/>
                    <a:pt x="1" y="11"/>
                  </a:cubicBezTo>
                  <a:cubicBezTo>
                    <a:pt x="3" y="17"/>
                    <a:pt x="8" y="20"/>
                    <a:pt x="11" y="25"/>
                  </a:cubicBezTo>
                  <a:cubicBezTo>
                    <a:pt x="7" y="18"/>
                    <a:pt x="2" y="10"/>
                    <a:pt x="0" y="2"/>
                  </a:cubicBezTo>
                  <a:cubicBezTo>
                    <a:pt x="0" y="0"/>
                    <a:pt x="0" y="2"/>
                    <a:pt x="1" y="2"/>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8" name="Freeform 644"/>
            <p:cNvSpPr/>
            <p:nvPr/>
          </p:nvSpPr>
          <p:spPr bwMode="auto">
            <a:xfrm>
              <a:off x="6138863" y="3101976"/>
              <a:ext cx="204788" cy="68263"/>
            </a:xfrm>
            <a:custGeom>
              <a:avLst/>
              <a:gdLst>
                <a:gd name="T0" fmla="*/ 0 w 54"/>
                <a:gd name="T1" fmla="*/ 15 h 18"/>
                <a:gd name="T2" fmla="*/ 54 w 54"/>
                <a:gd name="T3" fmla="*/ 0 h 18"/>
              </a:gdLst>
              <a:ahLst/>
              <a:cxnLst>
                <a:cxn ang="0">
                  <a:pos x="T0" y="T1"/>
                </a:cxn>
                <a:cxn ang="0">
                  <a:pos x="T2" y="T3"/>
                </a:cxn>
              </a:cxnLst>
              <a:rect l="0" t="0" r="r" b="b"/>
              <a:pathLst>
                <a:path w="54" h="18">
                  <a:moveTo>
                    <a:pt x="0" y="15"/>
                  </a:moveTo>
                  <a:cubicBezTo>
                    <a:pt x="17" y="18"/>
                    <a:pt x="41" y="6"/>
                    <a:pt x="54"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9" name="Freeform 645"/>
            <p:cNvSpPr/>
            <p:nvPr/>
          </p:nvSpPr>
          <p:spPr bwMode="auto">
            <a:xfrm>
              <a:off x="6165851" y="3132138"/>
              <a:ext cx="207963" cy="76200"/>
            </a:xfrm>
            <a:custGeom>
              <a:avLst/>
              <a:gdLst>
                <a:gd name="T0" fmla="*/ 0 w 55"/>
                <a:gd name="T1" fmla="*/ 20 h 20"/>
                <a:gd name="T2" fmla="*/ 32 w 55"/>
                <a:gd name="T3" fmla="*/ 10 h 20"/>
                <a:gd name="T4" fmla="*/ 55 w 55"/>
                <a:gd name="T5" fmla="*/ 0 h 20"/>
              </a:gdLst>
              <a:ahLst/>
              <a:cxnLst>
                <a:cxn ang="0">
                  <a:pos x="T0" y="T1"/>
                </a:cxn>
                <a:cxn ang="0">
                  <a:pos x="T2" y="T3"/>
                </a:cxn>
                <a:cxn ang="0">
                  <a:pos x="T4" y="T5"/>
                </a:cxn>
              </a:cxnLst>
              <a:rect l="0" t="0" r="r" b="b"/>
              <a:pathLst>
                <a:path w="55" h="20">
                  <a:moveTo>
                    <a:pt x="0" y="20"/>
                  </a:moveTo>
                  <a:cubicBezTo>
                    <a:pt x="10" y="16"/>
                    <a:pt x="22" y="15"/>
                    <a:pt x="32" y="10"/>
                  </a:cubicBezTo>
                  <a:cubicBezTo>
                    <a:pt x="40" y="7"/>
                    <a:pt x="47" y="3"/>
                    <a:pt x="55"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0" name="Freeform 646"/>
            <p:cNvSpPr/>
            <p:nvPr/>
          </p:nvSpPr>
          <p:spPr bwMode="auto">
            <a:xfrm>
              <a:off x="6199188" y="3200401"/>
              <a:ext cx="193675" cy="60325"/>
            </a:xfrm>
            <a:custGeom>
              <a:avLst/>
              <a:gdLst>
                <a:gd name="T0" fmla="*/ 0 w 51"/>
                <a:gd name="T1" fmla="*/ 16 h 16"/>
                <a:gd name="T2" fmla="*/ 51 w 51"/>
                <a:gd name="T3" fmla="*/ 0 h 16"/>
              </a:gdLst>
              <a:ahLst/>
              <a:cxnLst>
                <a:cxn ang="0">
                  <a:pos x="T0" y="T1"/>
                </a:cxn>
                <a:cxn ang="0">
                  <a:pos x="T2" y="T3"/>
                </a:cxn>
              </a:cxnLst>
              <a:rect l="0" t="0" r="r" b="b"/>
              <a:pathLst>
                <a:path w="51" h="16">
                  <a:moveTo>
                    <a:pt x="0" y="16"/>
                  </a:moveTo>
                  <a:cubicBezTo>
                    <a:pt x="15" y="8"/>
                    <a:pt x="35" y="5"/>
                    <a:pt x="51"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1" name="Freeform 647"/>
            <p:cNvSpPr/>
            <p:nvPr/>
          </p:nvSpPr>
          <p:spPr bwMode="auto">
            <a:xfrm>
              <a:off x="6237288" y="3290888"/>
              <a:ext cx="200025" cy="65088"/>
            </a:xfrm>
            <a:custGeom>
              <a:avLst/>
              <a:gdLst>
                <a:gd name="T0" fmla="*/ 0 w 53"/>
                <a:gd name="T1" fmla="*/ 17 h 17"/>
                <a:gd name="T2" fmla="*/ 53 w 53"/>
                <a:gd name="T3" fmla="*/ 0 h 17"/>
              </a:gdLst>
              <a:ahLst/>
              <a:cxnLst>
                <a:cxn ang="0">
                  <a:pos x="T0" y="T1"/>
                </a:cxn>
                <a:cxn ang="0">
                  <a:pos x="T2" y="T3"/>
                </a:cxn>
              </a:cxnLst>
              <a:rect l="0" t="0" r="r" b="b"/>
              <a:pathLst>
                <a:path w="53" h="17">
                  <a:moveTo>
                    <a:pt x="0" y="17"/>
                  </a:moveTo>
                  <a:cubicBezTo>
                    <a:pt x="17" y="14"/>
                    <a:pt x="37" y="7"/>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2" name="Freeform 648"/>
            <p:cNvSpPr/>
            <p:nvPr/>
          </p:nvSpPr>
          <p:spPr bwMode="auto">
            <a:xfrm>
              <a:off x="6256338" y="3340101"/>
              <a:ext cx="200025" cy="79375"/>
            </a:xfrm>
            <a:custGeom>
              <a:avLst/>
              <a:gdLst>
                <a:gd name="T0" fmla="*/ 0 w 53"/>
                <a:gd name="T1" fmla="*/ 21 h 21"/>
                <a:gd name="T2" fmla="*/ 53 w 53"/>
                <a:gd name="T3" fmla="*/ 0 h 21"/>
              </a:gdLst>
              <a:ahLst/>
              <a:cxnLst>
                <a:cxn ang="0">
                  <a:pos x="T0" y="T1"/>
                </a:cxn>
                <a:cxn ang="0">
                  <a:pos x="T2" y="T3"/>
                </a:cxn>
              </a:cxnLst>
              <a:rect l="0" t="0" r="r" b="b"/>
              <a:pathLst>
                <a:path w="53" h="21">
                  <a:moveTo>
                    <a:pt x="0" y="21"/>
                  </a:moveTo>
                  <a:cubicBezTo>
                    <a:pt x="15" y="14"/>
                    <a:pt x="36" y="6"/>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3" name="Freeform 649"/>
            <p:cNvSpPr/>
            <p:nvPr/>
          </p:nvSpPr>
          <p:spPr bwMode="auto">
            <a:xfrm>
              <a:off x="6275388" y="3400426"/>
              <a:ext cx="200025" cy="68263"/>
            </a:xfrm>
            <a:custGeom>
              <a:avLst/>
              <a:gdLst>
                <a:gd name="T0" fmla="*/ 0 w 53"/>
                <a:gd name="T1" fmla="*/ 18 h 18"/>
                <a:gd name="T2" fmla="*/ 53 w 53"/>
                <a:gd name="T3" fmla="*/ 0 h 18"/>
              </a:gdLst>
              <a:ahLst/>
              <a:cxnLst>
                <a:cxn ang="0">
                  <a:pos x="T0" y="T1"/>
                </a:cxn>
                <a:cxn ang="0">
                  <a:pos x="T2" y="T3"/>
                </a:cxn>
              </a:cxnLst>
              <a:rect l="0" t="0" r="r" b="b"/>
              <a:pathLst>
                <a:path w="53" h="18">
                  <a:moveTo>
                    <a:pt x="0" y="18"/>
                  </a:moveTo>
                  <a:cubicBezTo>
                    <a:pt x="19" y="15"/>
                    <a:pt x="36" y="5"/>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4" name="Freeform 650"/>
            <p:cNvSpPr/>
            <p:nvPr/>
          </p:nvSpPr>
          <p:spPr bwMode="auto">
            <a:xfrm>
              <a:off x="6308726" y="3498851"/>
              <a:ext cx="204788" cy="65088"/>
            </a:xfrm>
            <a:custGeom>
              <a:avLst/>
              <a:gdLst>
                <a:gd name="T0" fmla="*/ 0 w 54"/>
                <a:gd name="T1" fmla="*/ 17 h 17"/>
                <a:gd name="T2" fmla="*/ 54 w 54"/>
                <a:gd name="T3" fmla="*/ 0 h 17"/>
              </a:gdLst>
              <a:ahLst/>
              <a:cxnLst>
                <a:cxn ang="0">
                  <a:pos x="T0" y="T1"/>
                </a:cxn>
                <a:cxn ang="0">
                  <a:pos x="T2" y="T3"/>
                </a:cxn>
              </a:cxnLst>
              <a:rect l="0" t="0" r="r" b="b"/>
              <a:pathLst>
                <a:path w="54" h="17">
                  <a:moveTo>
                    <a:pt x="0" y="17"/>
                  </a:moveTo>
                  <a:cubicBezTo>
                    <a:pt x="16" y="9"/>
                    <a:pt x="37" y="7"/>
                    <a:pt x="54"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5" name="Freeform 651"/>
            <p:cNvSpPr/>
            <p:nvPr/>
          </p:nvSpPr>
          <p:spPr bwMode="auto">
            <a:xfrm>
              <a:off x="6327776" y="3540126"/>
              <a:ext cx="219075" cy="79375"/>
            </a:xfrm>
            <a:custGeom>
              <a:avLst/>
              <a:gdLst>
                <a:gd name="T0" fmla="*/ 0 w 58"/>
                <a:gd name="T1" fmla="*/ 19 h 21"/>
                <a:gd name="T2" fmla="*/ 58 w 58"/>
                <a:gd name="T3" fmla="*/ 0 h 21"/>
              </a:gdLst>
              <a:ahLst/>
              <a:cxnLst>
                <a:cxn ang="0">
                  <a:pos x="T0" y="T1"/>
                </a:cxn>
                <a:cxn ang="0">
                  <a:pos x="T2" y="T3"/>
                </a:cxn>
              </a:cxnLst>
              <a:rect l="0" t="0" r="r" b="b"/>
              <a:pathLst>
                <a:path w="58" h="21">
                  <a:moveTo>
                    <a:pt x="0" y="19"/>
                  </a:moveTo>
                  <a:cubicBezTo>
                    <a:pt x="20" y="21"/>
                    <a:pt x="39" y="1"/>
                    <a:pt x="58"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6" name="Freeform 652"/>
            <p:cNvSpPr/>
            <p:nvPr/>
          </p:nvSpPr>
          <p:spPr bwMode="auto">
            <a:xfrm>
              <a:off x="6338888" y="3608388"/>
              <a:ext cx="207963" cy="65088"/>
            </a:xfrm>
            <a:custGeom>
              <a:avLst/>
              <a:gdLst>
                <a:gd name="T0" fmla="*/ 0 w 55"/>
                <a:gd name="T1" fmla="*/ 17 h 17"/>
                <a:gd name="T2" fmla="*/ 55 w 55"/>
                <a:gd name="T3" fmla="*/ 0 h 17"/>
              </a:gdLst>
              <a:ahLst/>
              <a:cxnLst>
                <a:cxn ang="0">
                  <a:pos x="T0" y="T1"/>
                </a:cxn>
                <a:cxn ang="0">
                  <a:pos x="T2" y="T3"/>
                </a:cxn>
              </a:cxnLst>
              <a:rect l="0" t="0" r="r" b="b"/>
              <a:pathLst>
                <a:path w="55" h="17">
                  <a:moveTo>
                    <a:pt x="0" y="17"/>
                  </a:moveTo>
                  <a:cubicBezTo>
                    <a:pt x="20" y="16"/>
                    <a:pt x="37" y="6"/>
                    <a:pt x="55"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7" name="Freeform 653"/>
            <p:cNvSpPr/>
            <p:nvPr/>
          </p:nvSpPr>
          <p:spPr bwMode="auto">
            <a:xfrm>
              <a:off x="6034088" y="3457576"/>
              <a:ext cx="79375" cy="19050"/>
            </a:xfrm>
            <a:custGeom>
              <a:avLst/>
              <a:gdLst>
                <a:gd name="T0" fmla="*/ 0 w 21"/>
                <a:gd name="T1" fmla="*/ 2 h 5"/>
                <a:gd name="T2" fmla="*/ 20 w 21"/>
                <a:gd name="T3" fmla="*/ 4 h 5"/>
                <a:gd name="T4" fmla="*/ 5 w 21"/>
                <a:gd name="T5" fmla="*/ 0 h 5"/>
                <a:gd name="T6" fmla="*/ 21 w 21"/>
                <a:gd name="T7" fmla="*/ 5 h 5"/>
              </a:gdLst>
              <a:ahLst/>
              <a:cxnLst>
                <a:cxn ang="0">
                  <a:pos x="T0" y="T1"/>
                </a:cxn>
                <a:cxn ang="0">
                  <a:pos x="T2" y="T3"/>
                </a:cxn>
                <a:cxn ang="0">
                  <a:pos x="T4" y="T5"/>
                </a:cxn>
                <a:cxn ang="0">
                  <a:pos x="T6" y="T7"/>
                </a:cxn>
              </a:cxnLst>
              <a:rect l="0" t="0" r="r" b="b"/>
              <a:pathLst>
                <a:path w="21" h="5">
                  <a:moveTo>
                    <a:pt x="0" y="2"/>
                  </a:moveTo>
                  <a:cubicBezTo>
                    <a:pt x="7" y="2"/>
                    <a:pt x="13" y="5"/>
                    <a:pt x="20" y="4"/>
                  </a:cubicBezTo>
                  <a:cubicBezTo>
                    <a:pt x="16" y="2"/>
                    <a:pt x="10" y="0"/>
                    <a:pt x="5" y="0"/>
                  </a:cubicBezTo>
                  <a:cubicBezTo>
                    <a:pt x="10" y="0"/>
                    <a:pt x="17" y="2"/>
                    <a:pt x="21" y="5"/>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8" name="Freeform 654"/>
            <p:cNvSpPr/>
            <p:nvPr/>
          </p:nvSpPr>
          <p:spPr bwMode="auto">
            <a:xfrm>
              <a:off x="6119813" y="3332163"/>
              <a:ext cx="46038" cy="155575"/>
            </a:xfrm>
            <a:custGeom>
              <a:avLst/>
              <a:gdLst>
                <a:gd name="T0" fmla="*/ 0 w 12"/>
                <a:gd name="T1" fmla="*/ 37 h 41"/>
                <a:gd name="T2" fmla="*/ 12 w 12"/>
                <a:gd name="T3" fmla="*/ 0 h 41"/>
                <a:gd name="T4" fmla="*/ 1 w 12"/>
                <a:gd name="T5" fmla="*/ 41 h 41"/>
              </a:gdLst>
              <a:ahLst/>
              <a:cxnLst>
                <a:cxn ang="0">
                  <a:pos x="T0" y="T1"/>
                </a:cxn>
                <a:cxn ang="0">
                  <a:pos x="T2" y="T3"/>
                </a:cxn>
                <a:cxn ang="0">
                  <a:pos x="T4" y="T5"/>
                </a:cxn>
              </a:cxnLst>
              <a:rect l="0" t="0" r="r" b="b"/>
              <a:pathLst>
                <a:path w="12" h="41">
                  <a:moveTo>
                    <a:pt x="0" y="37"/>
                  </a:moveTo>
                  <a:cubicBezTo>
                    <a:pt x="2" y="25"/>
                    <a:pt x="9" y="12"/>
                    <a:pt x="12" y="0"/>
                  </a:cubicBezTo>
                  <a:cubicBezTo>
                    <a:pt x="10" y="15"/>
                    <a:pt x="7" y="27"/>
                    <a:pt x="1" y="4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9" name="Freeform 655"/>
            <p:cNvSpPr/>
            <p:nvPr/>
          </p:nvSpPr>
          <p:spPr bwMode="auto">
            <a:xfrm>
              <a:off x="5992813" y="3189288"/>
              <a:ext cx="66675" cy="123825"/>
            </a:xfrm>
            <a:custGeom>
              <a:avLst/>
              <a:gdLst>
                <a:gd name="T0" fmla="*/ 18 w 18"/>
                <a:gd name="T1" fmla="*/ 0 h 33"/>
                <a:gd name="T2" fmla="*/ 0 w 18"/>
                <a:gd name="T3" fmla="*/ 12 h 33"/>
                <a:gd name="T4" fmla="*/ 12 w 18"/>
                <a:gd name="T5" fmla="*/ 33 h 33"/>
                <a:gd name="T6" fmla="*/ 3 w 18"/>
                <a:gd name="T7" fmla="*/ 11 h 33"/>
              </a:gdLst>
              <a:ahLst/>
              <a:cxnLst>
                <a:cxn ang="0">
                  <a:pos x="T0" y="T1"/>
                </a:cxn>
                <a:cxn ang="0">
                  <a:pos x="T2" y="T3"/>
                </a:cxn>
                <a:cxn ang="0">
                  <a:pos x="T4" y="T5"/>
                </a:cxn>
                <a:cxn ang="0">
                  <a:pos x="T6" y="T7"/>
                </a:cxn>
              </a:cxnLst>
              <a:rect l="0" t="0" r="r" b="b"/>
              <a:pathLst>
                <a:path w="18" h="33">
                  <a:moveTo>
                    <a:pt x="18" y="0"/>
                  </a:moveTo>
                  <a:cubicBezTo>
                    <a:pt x="12" y="4"/>
                    <a:pt x="6" y="8"/>
                    <a:pt x="0" y="12"/>
                  </a:cubicBezTo>
                  <a:cubicBezTo>
                    <a:pt x="3" y="19"/>
                    <a:pt x="8" y="26"/>
                    <a:pt x="12" y="33"/>
                  </a:cubicBezTo>
                  <a:cubicBezTo>
                    <a:pt x="7" y="27"/>
                    <a:pt x="6" y="19"/>
                    <a:pt x="3" y="1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20" name="Freeform 656"/>
            <p:cNvSpPr/>
            <p:nvPr/>
          </p:nvSpPr>
          <p:spPr bwMode="auto">
            <a:xfrm>
              <a:off x="6059488" y="3397251"/>
              <a:ext cx="79375" cy="139700"/>
            </a:xfrm>
            <a:custGeom>
              <a:avLst/>
              <a:gdLst>
                <a:gd name="T0" fmla="*/ 10 w 21"/>
                <a:gd name="T1" fmla="*/ 37 h 37"/>
                <a:gd name="T2" fmla="*/ 2 w 21"/>
                <a:gd name="T3" fmla="*/ 10 h 37"/>
                <a:gd name="T4" fmla="*/ 21 w 21"/>
                <a:gd name="T5" fmla="*/ 0 h 37"/>
                <a:gd name="T6" fmla="*/ 3 w 21"/>
                <a:gd name="T7" fmla="*/ 8 h 37"/>
              </a:gdLst>
              <a:ahLst/>
              <a:cxnLst>
                <a:cxn ang="0">
                  <a:pos x="T0" y="T1"/>
                </a:cxn>
                <a:cxn ang="0">
                  <a:pos x="T2" y="T3"/>
                </a:cxn>
                <a:cxn ang="0">
                  <a:pos x="T4" y="T5"/>
                </a:cxn>
                <a:cxn ang="0">
                  <a:pos x="T6" y="T7"/>
                </a:cxn>
              </a:cxnLst>
              <a:rect l="0" t="0" r="r" b="b"/>
              <a:pathLst>
                <a:path w="21" h="37">
                  <a:moveTo>
                    <a:pt x="10" y="37"/>
                  </a:moveTo>
                  <a:cubicBezTo>
                    <a:pt x="6" y="32"/>
                    <a:pt x="0" y="16"/>
                    <a:pt x="2" y="10"/>
                  </a:cubicBezTo>
                  <a:cubicBezTo>
                    <a:pt x="3" y="5"/>
                    <a:pt x="16" y="1"/>
                    <a:pt x="21" y="0"/>
                  </a:cubicBezTo>
                  <a:cubicBezTo>
                    <a:pt x="15" y="2"/>
                    <a:pt x="9" y="6"/>
                    <a:pt x="3"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21" name="Freeform 657"/>
            <p:cNvSpPr/>
            <p:nvPr/>
          </p:nvSpPr>
          <p:spPr bwMode="auto">
            <a:xfrm>
              <a:off x="6138863" y="3578226"/>
              <a:ext cx="84138" cy="128588"/>
            </a:xfrm>
            <a:custGeom>
              <a:avLst/>
              <a:gdLst>
                <a:gd name="T0" fmla="*/ 10 w 22"/>
                <a:gd name="T1" fmla="*/ 34 h 34"/>
                <a:gd name="T2" fmla="*/ 0 w 22"/>
                <a:gd name="T3" fmla="*/ 8 h 34"/>
                <a:gd name="T4" fmla="*/ 22 w 22"/>
                <a:gd name="T5" fmla="*/ 0 h 34"/>
                <a:gd name="T6" fmla="*/ 5 w 22"/>
                <a:gd name="T7" fmla="*/ 9 h 34"/>
                <a:gd name="T8" fmla="*/ 4 w 22"/>
                <a:gd name="T9" fmla="*/ 20 h 34"/>
              </a:gdLst>
              <a:ahLst/>
              <a:cxnLst>
                <a:cxn ang="0">
                  <a:pos x="T0" y="T1"/>
                </a:cxn>
                <a:cxn ang="0">
                  <a:pos x="T2" y="T3"/>
                </a:cxn>
                <a:cxn ang="0">
                  <a:pos x="T4" y="T5"/>
                </a:cxn>
                <a:cxn ang="0">
                  <a:pos x="T6" y="T7"/>
                </a:cxn>
                <a:cxn ang="0">
                  <a:pos x="T8" y="T9"/>
                </a:cxn>
              </a:cxnLst>
              <a:rect l="0" t="0" r="r" b="b"/>
              <a:pathLst>
                <a:path w="22" h="34">
                  <a:moveTo>
                    <a:pt x="10" y="34"/>
                  </a:moveTo>
                  <a:cubicBezTo>
                    <a:pt x="5" y="31"/>
                    <a:pt x="2" y="14"/>
                    <a:pt x="0" y="8"/>
                  </a:cubicBezTo>
                  <a:cubicBezTo>
                    <a:pt x="6" y="4"/>
                    <a:pt x="15" y="2"/>
                    <a:pt x="22" y="0"/>
                  </a:cubicBezTo>
                  <a:cubicBezTo>
                    <a:pt x="17" y="3"/>
                    <a:pt x="9" y="4"/>
                    <a:pt x="5" y="9"/>
                  </a:cubicBezTo>
                  <a:cubicBezTo>
                    <a:pt x="2" y="13"/>
                    <a:pt x="4" y="15"/>
                    <a:pt x="4" y="2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gr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anim calcmode="lin" valueType="num">
                                      <p:cBhvr>
                                        <p:cTn id="8" dur="1000" fill="hold"/>
                                        <p:tgtEl>
                                          <p:spTgt spid="372"/>
                                        </p:tgtEl>
                                        <p:attrNameLst>
                                          <p:attrName>ppt_x</p:attrName>
                                        </p:attrNameLst>
                                      </p:cBhvr>
                                      <p:tavLst>
                                        <p:tav tm="0">
                                          <p:val>
                                            <p:strVal val="#ppt_x"/>
                                          </p:val>
                                        </p:tav>
                                        <p:tav tm="100000">
                                          <p:val>
                                            <p:strVal val="#ppt_x"/>
                                          </p:val>
                                        </p:tav>
                                      </p:tavLst>
                                    </p:anim>
                                    <p:anim calcmode="lin" valueType="num">
                                      <p:cBhvr>
                                        <p:cTn id="9" dur="1000" fill="hold"/>
                                        <p:tgtEl>
                                          <p:spTgt spid="3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8"/>
                                        </p:tgtEl>
                                        <p:attrNameLst>
                                          <p:attrName>style.visibility</p:attrName>
                                        </p:attrNameLst>
                                      </p:cBhvr>
                                      <p:to>
                                        <p:strVal val="visible"/>
                                      </p:to>
                                    </p:set>
                                    <p:anim calcmode="lin" valueType="num">
                                      <p:cBhvr>
                                        <p:cTn id="13" dur="500" fill="hold"/>
                                        <p:tgtEl>
                                          <p:spTgt spid="188"/>
                                        </p:tgtEl>
                                        <p:attrNameLst>
                                          <p:attrName>ppt_w</p:attrName>
                                        </p:attrNameLst>
                                      </p:cBhvr>
                                      <p:tavLst>
                                        <p:tav tm="0">
                                          <p:val>
                                            <p:fltVal val="0"/>
                                          </p:val>
                                        </p:tav>
                                        <p:tav tm="100000">
                                          <p:val>
                                            <p:strVal val="#ppt_w"/>
                                          </p:val>
                                        </p:tav>
                                      </p:tavLst>
                                    </p:anim>
                                    <p:anim calcmode="lin" valueType="num">
                                      <p:cBhvr>
                                        <p:cTn id="14" dur="500" fill="hold"/>
                                        <p:tgtEl>
                                          <p:spTgt spid="188"/>
                                        </p:tgtEl>
                                        <p:attrNameLst>
                                          <p:attrName>ppt_h</p:attrName>
                                        </p:attrNameLst>
                                      </p:cBhvr>
                                      <p:tavLst>
                                        <p:tav tm="0">
                                          <p:val>
                                            <p:fltVal val="0"/>
                                          </p:val>
                                        </p:tav>
                                        <p:tav tm="100000">
                                          <p:val>
                                            <p:strVal val="#ppt_h"/>
                                          </p:val>
                                        </p:tav>
                                      </p:tavLst>
                                    </p:anim>
                                    <p:animEffect transition="in" filter="fade">
                                      <p:cBhvr>
                                        <p:cTn id="15" dur="500"/>
                                        <p:tgtEl>
                                          <p:spTgt spid="188"/>
                                        </p:tgtEl>
                                      </p:cBhvr>
                                    </p:animEffect>
                                  </p:childTnLst>
                                </p:cTn>
                              </p:par>
                              <p:par>
                                <p:cTn id="16" presetID="53" presetClass="entr" presetSubtype="16" fill="hold" nodeType="withEffect">
                                  <p:stCondLst>
                                    <p:cond delay="1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250"/>
                                  </p:stCondLst>
                                  <p:childTnLst>
                                    <p:set>
                                      <p:cBhvr>
                                        <p:cTn id="22" dur="1" fill="hold">
                                          <p:stCondLst>
                                            <p:cond delay="0"/>
                                          </p:stCondLst>
                                        </p:cTn>
                                        <p:tgtEl>
                                          <p:spTgt spid="96"/>
                                        </p:tgtEl>
                                        <p:attrNameLst>
                                          <p:attrName>style.visibility</p:attrName>
                                        </p:attrNameLst>
                                      </p:cBhvr>
                                      <p:to>
                                        <p:strVal val="visible"/>
                                      </p:to>
                                    </p:set>
                                    <p:anim calcmode="lin" valueType="num">
                                      <p:cBhvr>
                                        <p:cTn id="23" dur="500" fill="hold"/>
                                        <p:tgtEl>
                                          <p:spTgt spid="96"/>
                                        </p:tgtEl>
                                        <p:attrNameLst>
                                          <p:attrName>ppt_w</p:attrName>
                                        </p:attrNameLst>
                                      </p:cBhvr>
                                      <p:tavLst>
                                        <p:tav tm="0">
                                          <p:val>
                                            <p:fltVal val="0"/>
                                          </p:val>
                                        </p:tav>
                                        <p:tav tm="100000">
                                          <p:val>
                                            <p:strVal val="#ppt_w"/>
                                          </p:val>
                                        </p:tav>
                                      </p:tavLst>
                                    </p:anim>
                                    <p:anim calcmode="lin" valueType="num">
                                      <p:cBhvr>
                                        <p:cTn id="24" dur="500" fill="hold"/>
                                        <p:tgtEl>
                                          <p:spTgt spid="96"/>
                                        </p:tgtEl>
                                        <p:attrNameLst>
                                          <p:attrName>ppt_h</p:attrName>
                                        </p:attrNameLst>
                                      </p:cBhvr>
                                      <p:tavLst>
                                        <p:tav tm="0">
                                          <p:val>
                                            <p:fltVal val="0"/>
                                          </p:val>
                                        </p:tav>
                                        <p:tav tm="100000">
                                          <p:val>
                                            <p:strVal val="#ppt_h"/>
                                          </p:val>
                                        </p:tav>
                                      </p:tavLst>
                                    </p:anim>
                                    <p:animEffect transition="in" filter="fade">
                                      <p:cBhvr>
                                        <p:cTn id="25" dur="500"/>
                                        <p:tgtEl>
                                          <p:spTgt spid="96"/>
                                        </p:tgtEl>
                                      </p:cBhvr>
                                    </p:animEffect>
                                  </p:childTnLst>
                                </p:cTn>
                              </p:par>
                              <p:par>
                                <p:cTn id="26" presetID="53" presetClass="entr" presetSubtype="16" fill="hold" nodeType="withEffect">
                                  <p:stCondLst>
                                    <p:cond delay="0"/>
                                  </p:stCondLst>
                                  <p:childTnLst>
                                    <p:set>
                                      <p:cBhvr>
                                        <p:cTn id="27" dur="1" fill="hold">
                                          <p:stCondLst>
                                            <p:cond delay="0"/>
                                          </p:stCondLst>
                                        </p:cTn>
                                        <p:tgtEl>
                                          <p:spTgt spid="423"/>
                                        </p:tgtEl>
                                        <p:attrNameLst>
                                          <p:attrName>style.visibility</p:attrName>
                                        </p:attrNameLst>
                                      </p:cBhvr>
                                      <p:to>
                                        <p:strVal val="visible"/>
                                      </p:to>
                                    </p:set>
                                    <p:anim calcmode="lin" valueType="num">
                                      <p:cBhvr>
                                        <p:cTn id="28" dur="500" fill="hold"/>
                                        <p:tgtEl>
                                          <p:spTgt spid="423"/>
                                        </p:tgtEl>
                                        <p:attrNameLst>
                                          <p:attrName>ppt_w</p:attrName>
                                        </p:attrNameLst>
                                      </p:cBhvr>
                                      <p:tavLst>
                                        <p:tav tm="0">
                                          <p:val>
                                            <p:fltVal val="0"/>
                                          </p:val>
                                        </p:tav>
                                        <p:tav tm="100000">
                                          <p:val>
                                            <p:strVal val="#ppt_w"/>
                                          </p:val>
                                        </p:tav>
                                      </p:tavLst>
                                    </p:anim>
                                    <p:anim calcmode="lin" valueType="num">
                                      <p:cBhvr>
                                        <p:cTn id="29" dur="500" fill="hold"/>
                                        <p:tgtEl>
                                          <p:spTgt spid="423"/>
                                        </p:tgtEl>
                                        <p:attrNameLst>
                                          <p:attrName>ppt_h</p:attrName>
                                        </p:attrNameLst>
                                      </p:cBhvr>
                                      <p:tavLst>
                                        <p:tav tm="0">
                                          <p:val>
                                            <p:fltVal val="0"/>
                                          </p:val>
                                        </p:tav>
                                        <p:tav tm="100000">
                                          <p:val>
                                            <p:strVal val="#ppt_h"/>
                                          </p:val>
                                        </p:tav>
                                      </p:tavLst>
                                    </p:anim>
                                    <p:animEffect transition="in" filter="fade">
                                      <p:cBhvr>
                                        <p:cTn id="30" dur="500"/>
                                        <p:tgtEl>
                                          <p:spTgt spid="423"/>
                                        </p:tgtEl>
                                      </p:cBhvr>
                                    </p:animEffect>
                                  </p:childTnLst>
                                </p:cTn>
                              </p:par>
                              <p:par>
                                <p:cTn id="31" presetID="2" presetClass="entr" presetSubtype="8" fill="hold" nodeType="withEffect">
                                  <p:stCondLst>
                                    <p:cond delay="0"/>
                                  </p:stCondLst>
                                  <p:childTnLst>
                                    <p:set>
                                      <p:cBhvr>
                                        <p:cTn id="32" dur="1" fill="hold">
                                          <p:stCondLst>
                                            <p:cond delay="0"/>
                                          </p:stCondLst>
                                        </p:cTn>
                                        <p:tgtEl>
                                          <p:spTgt spid="423"/>
                                        </p:tgtEl>
                                        <p:attrNameLst>
                                          <p:attrName>style.visibility</p:attrName>
                                        </p:attrNameLst>
                                      </p:cBhvr>
                                      <p:to>
                                        <p:strVal val="visible"/>
                                      </p:to>
                                    </p:set>
                                    <p:anim calcmode="lin" valueType="num">
                                      <p:cBhvr additive="base">
                                        <p:cTn id="33" dur="500" fill="hold"/>
                                        <p:tgtEl>
                                          <p:spTgt spid="423"/>
                                        </p:tgtEl>
                                        <p:attrNameLst>
                                          <p:attrName>ppt_x</p:attrName>
                                        </p:attrNameLst>
                                      </p:cBhvr>
                                      <p:tavLst>
                                        <p:tav tm="0">
                                          <p:val>
                                            <p:strVal val="0-#ppt_w/2"/>
                                          </p:val>
                                        </p:tav>
                                        <p:tav tm="100000">
                                          <p:val>
                                            <p:strVal val="#ppt_x"/>
                                          </p:val>
                                        </p:tav>
                                      </p:tavLst>
                                    </p:anim>
                                    <p:anim calcmode="lin" valueType="num">
                                      <p:cBhvr additive="base">
                                        <p:cTn id="34" dur="5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9471025" cy="1014730"/>
          </a:xfrm>
          <a:prstGeom prst="rect">
            <a:avLst/>
          </a:prstGeom>
          <a:noFill/>
        </p:spPr>
        <p:txBody>
          <a:bodyPr wrap="squar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社会计量程序可以以两个版本执行：参数社会计量和非参数社会计量。</a:t>
            </a:r>
            <a:endPar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The social measurement program can be implemented in two versions: parametric social measurement and non-parametric social measurement.</a:t>
            </a:r>
            <a:endPar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01675" y="1835785"/>
            <a:ext cx="11205845" cy="4451360"/>
            <a:chOff x="-366098" y="1875392"/>
            <a:chExt cx="7256085" cy="2894238"/>
          </a:xfrm>
        </p:grpSpPr>
        <p:sp>
          <p:nvSpPr>
            <p:cNvPr id="80" name="chenying0907 1961"/>
            <p:cNvSpPr/>
            <p:nvPr/>
          </p:nvSpPr>
          <p:spPr bwMode="auto">
            <a:xfrm>
              <a:off x="1072399" y="1875705"/>
              <a:ext cx="2023499" cy="1227393"/>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chenying0907 1961"/>
            <p:cNvSpPr/>
            <p:nvPr/>
          </p:nvSpPr>
          <p:spPr bwMode="auto">
            <a:xfrm>
              <a:off x="3189373" y="1875392"/>
              <a:ext cx="2023499" cy="1227393"/>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chenying0907 910"/>
            <p:cNvSpPr/>
            <p:nvPr/>
          </p:nvSpPr>
          <p:spPr bwMode="auto">
            <a:xfrm>
              <a:off x="1605596" y="2201610"/>
              <a:ext cx="570252" cy="575582"/>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51435" tIns="25718" rIns="51435" bIns="25718" numCol="1" anchor="t" anchorCtr="0" compatLnSpc="1"/>
            <a:lstStyle/>
            <a:p>
              <a:endParaRPr lang="zh-CN" altLang="en-US"/>
            </a:p>
          </p:txBody>
        </p:sp>
        <p:sp>
          <p:nvSpPr>
            <p:cNvPr id="85" name="chenying0907 63"/>
            <p:cNvSpPr>
              <a:spLocks noChangeAspect="1" noEditPoints="1"/>
            </p:cNvSpPr>
            <p:nvPr/>
          </p:nvSpPr>
          <p:spPr bwMode="auto">
            <a:xfrm>
              <a:off x="4288393" y="2123200"/>
              <a:ext cx="544273" cy="618384"/>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51435" tIns="25718" rIns="51435" bIns="25718" numCol="1" anchor="t" anchorCtr="0" compatLnSpc="1"/>
            <a:lstStyle/>
            <a:p>
              <a:endParaRPr lang="zh-CN" altLang="en-US"/>
            </a:p>
          </p:txBody>
        </p:sp>
        <p:sp>
          <p:nvSpPr>
            <p:cNvPr id="86" name="矩形 85"/>
            <p:cNvSpPr/>
            <p:nvPr/>
          </p:nvSpPr>
          <p:spPr>
            <a:xfrm>
              <a:off x="-366098" y="3426971"/>
              <a:ext cx="3485702" cy="1342659"/>
            </a:xfrm>
            <a:prstGeom prst="rect">
              <a:avLst/>
            </a:prstGeom>
          </p:spPr>
          <p:txBody>
            <a:bodyPr wrap="square" lIns="68580" tIns="34290" rIns="68580" bIns="34290">
              <a:spAutoFit/>
            </a:bodyPr>
            <a:lstStyle/>
            <a:p>
              <a:pPr algn="l">
                <a:lnSpc>
                  <a:spcPct val="150000"/>
                </a:lnSpc>
                <a:spcAft>
                  <a:spcPts val="45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参数社会计量学意味着要求受试者根据给定的标准进行严格定义的选择数量（例如，对于一个组，选举限制为4-5人）。</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spcAft>
                  <a:spcPts val="45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Parametric sociometrics means that subjects are required to make a strictly defined number of choices based on given criteria (for example, for a group, the election is limited to 4-5 people).</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3577831" y="3492165"/>
              <a:ext cx="3312156" cy="1094936"/>
            </a:xfrm>
            <a:prstGeom prst="rect">
              <a:avLst/>
            </a:prstGeom>
          </p:spPr>
          <p:txBody>
            <a:bodyPr wrap="square" lIns="68580" tIns="34290" rIns="68580" bIns="34290">
              <a:spAutoFit/>
            </a:bodyPr>
            <a:lstStyle/>
            <a:p>
              <a:pPr algn="l">
                <a:lnSpc>
                  <a:spcPct val="150000"/>
                </a:lnSpc>
                <a:spcAft>
                  <a:spcPts val="450"/>
                </a:spcAft>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非参量社会计量学允许您选择和拒绝任何数量的人，前提是受试者对调查持积极态度。Non-parametric social metrology allows you to choose and reject any number of people, provided that the subjects have a positive attitude towards the survey.</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9" name="chenying0907 21"/>
            <p:cNvGrpSpPr/>
            <p:nvPr/>
          </p:nvGrpSpPr>
          <p:grpSpPr>
            <a:xfrm rot="11776078">
              <a:off x="1031052" y="2192783"/>
              <a:ext cx="887538" cy="954613"/>
              <a:chOff x="5768974" y="3077369"/>
              <a:chExt cx="654051" cy="703263"/>
            </a:xfrm>
          </p:grpSpPr>
          <p:sp>
            <p:nvSpPr>
              <p:cNvPr id="90"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4" name="chenying0907 26"/>
            <p:cNvGrpSpPr/>
            <p:nvPr/>
          </p:nvGrpSpPr>
          <p:grpSpPr>
            <a:xfrm rot="11776078">
              <a:off x="3478491" y="2158888"/>
              <a:ext cx="887538" cy="954613"/>
              <a:chOff x="5768974" y="3077369"/>
              <a:chExt cx="654051" cy="703263"/>
            </a:xfrm>
          </p:grpSpPr>
          <p:sp>
            <p:nvSpPr>
              <p:cNvPr id="95"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03" name="Line 8"/>
            <p:cNvSpPr>
              <a:spLocks noChangeShapeType="1"/>
            </p:cNvSpPr>
            <p:nvPr/>
          </p:nvSpPr>
          <p:spPr bwMode="auto">
            <a:xfrm rot="11776078" flipH="1">
              <a:off x="6240064" y="2283526"/>
              <a:ext cx="118483" cy="118519"/>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05" name="矩形 104"/>
          <p:cNvSpPr/>
          <p:nvPr/>
        </p:nvSpPr>
        <p:spPr>
          <a:xfrm>
            <a:off x="-148028" y="2954696"/>
            <a:ext cx="4253865" cy="1198880"/>
          </a:xfrm>
          <a:prstGeom prst="rect">
            <a:avLst/>
          </a:prstGeom>
        </p:spPr>
        <p:txBody>
          <a:bodyPr wrap="none">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参数社会计量</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parametric </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social measurement </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06" name="矩形 105"/>
          <p:cNvSpPr/>
          <p:nvPr/>
        </p:nvSpPr>
        <p:spPr>
          <a:xfrm>
            <a:off x="8577919" y="2769911"/>
            <a:ext cx="3329305" cy="1568450"/>
          </a:xfrm>
          <a:prstGeom prst="rect">
            <a:avLst/>
          </a:prstGeom>
        </p:spPr>
        <p:txBody>
          <a:bodyPr wrap="none">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非参数社会计量</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non-parametric </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social measurement.</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8750"/>
                            </p:stCondLst>
                            <p:childTnLst>
                              <p:par>
                                <p:cTn id="19" presetID="53" presetClass="entr" presetSubtype="16" fill="hold" grpId="0" nodeType="afterEffect">
                                  <p:stCondLst>
                                    <p:cond delay="0"/>
                                  </p:stCondLst>
                                  <p:childTnLst>
                                    <p:set>
                                      <p:cBhvr>
                                        <p:cTn id="20" dur="1" fill="hold">
                                          <p:stCondLst>
                                            <p:cond delay="0"/>
                                          </p:stCondLst>
                                        </p:cTn>
                                        <p:tgtEl>
                                          <p:spTgt spid="105"/>
                                        </p:tgtEl>
                                        <p:attrNameLst>
                                          <p:attrName>style.visibility</p:attrName>
                                        </p:attrNameLst>
                                      </p:cBhvr>
                                      <p:to>
                                        <p:strVal val="visible"/>
                                      </p:to>
                                    </p:set>
                                    <p:anim calcmode="lin" valueType="num">
                                      <p:cBhvr>
                                        <p:cTn id="21" dur="500" fill="hold"/>
                                        <p:tgtEl>
                                          <p:spTgt spid="105"/>
                                        </p:tgtEl>
                                        <p:attrNameLst>
                                          <p:attrName>ppt_w</p:attrName>
                                        </p:attrNameLst>
                                      </p:cBhvr>
                                      <p:tavLst>
                                        <p:tav tm="0">
                                          <p:val>
                                            <p:fltVal val="0"/>
                                          </p:val>
                                        </p:tav>
                                        <p:tav tm="100000">
                                          <p:val>
                                            <p:strVal val="#ppt_w"/>
                                          </p:val>
                                        </p:tav>
                                      </p:tavLst>
                                    </p:anim>
                                    <p:anim calcmode="lin" valueType="num">
                                      <p:cBhvr>
                                        <p:cTn id="22" dur="500" fill="hold"/>
                                        <p:tgtEl>
                                          <p:spTgt spid="105"/>
                                        </p:tgtEl>
                                        <p:attrNameLst>
                                          <p:attrName>ppt_h</p:attrName>
                                        </p:attrNameLst>
                                      </p:cBhvr>
                                      <p:tavLst>
                                        <p:tav tm="0">
                                          <p:val>
                                            <p:fltVal val="0"/>
                                          </p:val>
                                        </p:tav>
                                        <p:tav tm="100000">
                                          <p:val>
                                            <p:strVal val="#ppt_h"/>
                                          </p:val>
                                        </p:tav>
                                      </p:tavLst>
                                    </p:anim>
                                    <p:animEffect transition="in" filter="fade">
                                      <p:cBhvr>
                                        <p:cTn id="23" dur="500"/>
                                        <p:tgtEl>
                                          <p:spTgt spid="105"/>
                                        </p:tgtEl>
                                      </p:cBhvr>
                                    </p:animEffect>
                                  </p:childTnLst>
                                </p:cTn>
                              </p:par>
                            </p:childTnLst>
                          </p:cTn>
                        </p:par>
                        <p:par>
                          <p:cTn id="24" fill="hold">
                            <p:stCondLst>
                              <p:cond delay="9250"/>
                            </p:stCondLst>
                            <p:childTnLst>
                              <p:par>
                                <p:cTn id="25" presetID="53" presetClass="entr" presetSubtype="16"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cBhvr>
                                        <p:cTn id="27" dur="500" fill="hold"/>
                                        <p:tgtEl>
                                          <p:spTgt spid="106"/>
                                        </p:tgtEl>
                                        <p:attrNameLst>
                                          <p:attrName>ppt_w</p:attrName>
                                        </p:attrNameLst>
                                      </p:cBhvr>
                                      <p:tavLst>
                                        <p:tav tm="0">
                                          <p:val>
                                            <p:fltVal val="0"/>
                                          </p:val>
                                        </p:tav>
                                        <p:tav tm="100000">
                                          <p:val>
                                            <p:strVal val="#ppt_w"/>
                                          </p:val>
                                        </p:tav>
                                      </p:tavLst>
                                    </p:anim>
                                    <p:anim calcmode="lin" valueType="num">
                                      <p:cBhvr>
                                        <p:cTn id="28" dur="500" fill="hold"/>
                                        <p:tgtEl>
                                          <p:spTgt spid="106"/>
                                        </p:tgtEl>
                                        <p:attrNameLst>
                                          <p:attrName>ppt_h</p:attrName>
                                        </p:attrNameLst>
                                      </p:cBhvr>
                                      <p:tavLst>
                                        <p:tav tm="0">
                                          <p:val>
                                            <p:fltVal val="0"/>
                                          </p:val>
                                        </p:tav>
                                        <p:tav tm="100000">
                                          <p:val>
                                            <p:strVal val="#ppt_h"/>
                                          </p:val>
                                        </p:tav>
                                      </p:tavLst>
                                    </p:anim>
                                    <p:animEffect transition="in" filter="fade">
                                      <p:cBhvr>
                                        <p:cTn id="29" dur="500"/>
                                        <p:tgtEl>
                                          <p:spTgt spid="106"/>
                                        </p:tgtEl>
                                      </p:cBhvr>
                                    </p:animEffect>
                                  </p:childTnLst>
                                </p:cTn>
                              </p:par>
                            </p:childTnLst>
                          </p:cTn>
                        </p:par>
                        <p:par>
                          <p:cTn id="30" fill="hold">
                            <p:stCondLst>
                              <p:cond delay="9750"/>
                            </p:stCondLst>
                            <p:childTnLst>
                              <p:par>
                                <p:cTn id="31" presetID="16" presetClass="entr" presetSubtype="2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576070" y="322580"/>
            <a:ext cx="9701530" cy="1198880"/>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对社会计量卡进行定量处理的最简单方法是表格，图形和索引学。</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The simplest methods for quantitative processing of social measurement cards are tables, graphs and indexing.</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sp>
        <p:nvSpPr>
          <p:cNvPr id="161" name="TextBox 231"/>
          <p:cNvSpPr txBox="1"/>
          <p:nvPr/>
        </p:nvSpPr>
        <p:spPr>
          <a:xfrm>
            <a:off x="6617335" y="1521460"/>
            <a:ext cx="5274945" cy="5191125"/>
          </a:xfrm>
          <a:prstGeom prst="rect">
            <a:avLst/>
          </a:prstGeom>
          <a:noFill/>
        </p:spPr>
        <p:txBody>
          <a:bodyPr wrap="square" lIns="0" tIns="0" rIns="0" bIns="0" rtlCol="0">
            <a:spAutoFit/>
          </a:bodyPr>
          <a:lstStyle/>
          <a:p>
            <a:pPr defTabSz="1116965">
              <a:lnSpc>
                <a:spcPct val="150000"/>
              </a:lnSpc>
              <a:spcBef>
                <a:spcPct val="20000"/>
              </a:spcBef>
              <a:defRPr/>
            </a:pPr>
            <a:r>
              <a:rPr lang="zh-CN" altLang="en-US" sz="1600" b="1" dirty="0">
                <a:solidFill>
                  <a:srgbClr val="FFC000"/>
                </a:solidFill>
                <a:latin typeface="微软雅黑" panose="020B0503020204020204" pitchFamily="34" charset="-122"/>
                <a:ea typeface="微软雅黑" panose="020B0503020204020204" pitchFamily="34" charset="-122"/>
              </a:rPr>
              <a:t>社会心理特征可以量化。</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The psychosocial characteristics can be quantified.</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600" b="1" dirty="0">
                <a:solidFill>
                  <a:srgbClr val="FFC000"/>
                </a:solidFill>
                <a:latin typeface="微软雅黑" panose="020B0503020204020204" pitchFamily="34" charset="-122"/>
                <a:ea typeface="微软雅黑" panose="020B0503020204020204" pitchFamily="34" charset="-122"/>
                <a:sym typeface="+mn-ea"/>
              </a:rPr>
              <a:t>区分个人和团体社会计量指标：</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Distinguish individual and group social measurement indicators:</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●社会地位（I英石）</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●Social status (I Yingshi);</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●沟通的需求（情感扩展）（I经过）</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●Communication needs (emotional expansion) (I passed through);</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●心理相容性（I厘米）</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●Psychological compatibility (I cm);</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●组统一性（Ige）</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●Group unity (Ige);</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●团体不团结（IGR）</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●Group disunity (IGR);</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●组内聚力（Irs）</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mn-ea"/>
              </a:rPr>
              <a:t>●Group cohesion (Irs).</a:t>
            </a: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116965">
              <a:lnSpc>
                <a:spcPct val="150000"/>
              </a:lnSpc>
              <a:spcBef>
                <a:spcPct val="20000"/>
              </a:spcBef>
              <a:defRPr/>
            </a:pPr>
            <a:endPar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2"/>
            </p:custDataLst>
          </p:nvPr>
        </p:nvGraphicFramePr>
        <p:xfrm>
          <a:off x="299720" y="1581785"/>
          <a:ext cx="6197600" cy="4765675"/>
        </p:xfrm>
        <a:graphic>
          <a:graphicData uri="http://schemas.openxmlformats.org/drawingml/2006/table">
            <a:tbl>
              <a:tblPr firstRow="1" bandRow="1">
                <a:tableStyleId>{5940675A-B579-460E-94D1-54222C63F5DA}</a:tableStyleId>
              </a:tblPr>
              <a:tblGrid>
                <a:gridCol w="952500"/>
                <a:gridCol w="384810"/>
                <a:gridCol w="383540"/>
                <a:gridCol w="382905"/>
                <a:gridCol w="382905"/>
                <a:gridCol w="382905"/>
                <a:gridCol w="382905"/>
                <a:gridCol w="382905"/>
                <a:gridCol w="383540"/>
                <a:gridCol w="400050"/>
                <a:gridCol w="401320"/>
                <a:gridCol w="403860"/>
                <a:gridCol w="487045"/>
                <a:gridCol w="486410"/>
              </a:tblGrid>
              <a:tr h="914400">
                <a:tc rowSpan="2">
                  <a:txBody>
                    <a:bodyPr/>
                    <a:p>
                      <a:pPr indent="0" algn="ctr">
                        <a:buNone/>
                      </a:pPr>
                      <a:r>
                        <a:rPr lang="en-US" sz="1400" b="0">
                          <a:latin typeface="幼圆" panose="02010509060101010101" charset="-122"/>
                          <a:ea typeface="幼圆" panose="02010509060101010101" charset="-122"/>
                          <a:cs typeface="幼圆" panose="02010509060101010101" charset="-122"/>
                        </a:rPr>
                        <a:t>学生人数选择Number of students selection</a:t>
                      </a:r>
                      <a:endParaRPr 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8">
                  <a:txBody>
                    <a:bodyPr/>
                    <a:p>
                      <a:pPr indent="0" algn="ctr">
                        <a:buNone/>
                      </a:pPr>
                      <a:r>
                        <a:rPr lang="en-US" sz="1200" b="1">
                          <a:latin typeface="幼圆" panose="02010509060101010101" charset="-122"/>
                          <a:ea typeface="幼圆" panose="02010509060101010101" charset="-122"/>
                          <a:cs typeface="幼圆" panose="02010509060101010101" charset="-122"/>
                        </a:rPr>
                        <a:t> </a:t>
                      </a:r>
                      <a:r>
                        <a:rPr lang="en-US" sz="1400" b="0">
                          <a:latin typeface="幼圆" panose="02010509060101010101" charset="-122"/>
                          <a:ea typeface="幼圆" panose="02010509060101010101" charset="-122"/>
                          <a:cs typeface="幼圆" panose="02010509060101010101" charset="-122"/>
                        </a:rPr>
                        <a:t>谁选择Who chooses</a:t>
                      </a:r>
                      <a:endParaRPr 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p>
                      <a:pPr indent="0" algn="ctr">
                        <a:buNone/>
                      </a:pPr>
                      <a:r>
                        <a:rPr lang="en-US" sz="1400" b="0">
                          <a:latin typeface="幼圆" panose="02010509060101010101" charset="-122"/>
                          <a:ea typeface="幼圆" panose="02010509060101010101" charset="-122"/>
                          <a:cs typeface="幼圆" panose="02010509060101010101" charset="-122"/>
                        </a:rPr>
                        <a:t>收到数量选举</a:t>
                      </a:r>
                      <a:r>
                        <a:rPr lang="en-US" altLang="en-US" sz="1400" b="0">
                          <a:latin typeface="幼圆" panose="02010509060101010101" charset="-122"/>
                          <a:ea typeface="幼圆" panose="02010509060101010101" charset="-122"/>
                          <a:cs typeface="幼圆" panose="02010509060101010101" charset="-122"/>
                        </a:rPr>
                        <a:t>Number of elections received</a:t>
                      </a:r>
                      <a:endParaRPr lang="en-US" alt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lgn="ctr">
                        <a:buNone/>
                      </a:pPr>
                      <a:r>
                        <a:rPr lang="en-US" sz="1400" b="0">
                          <a:latin typeface="幼圆" panose="02010509060101010101" charset="-122"/>
                          <a:ea typeface="幼圆" panose="02010509060101010101" charset="-122"/>
                          <a:cs typeface="幼圆" panose="02010509060101010101" charset="-122"/>
                        </a:rPr>
                        <a:t>倒数选举Countdown election</a:t>
                      </a:r>
                      <a:endParaRPr 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206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5</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6</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7</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8</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К</a:t>
                      </a:r>
                      <a:r>
                        <a:rPr lang="en-US" sz="900" b="0">
                          <a:latin typeface="Times New Roman" panose="02020603050405020304" charset="0"/>
                          <a:cs typeface="Times New Roman" panose="02020603050405020304" charset="0"/>
                        </a:rPr>
                        <a:t>+</a:t>
                      </a:r>
                      <a:endParaRPr lang="en-US" altLang="en-US" sz="9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К</a:t>
                      </a:r>
                      <a:r>
                        <a:rPr lang="en-US" sz="900" b="0">
                          <a:latin typeface="Times New Roman" panose="02020603050405020304" charset="0"/>
                          <a:cs typeface="Times New Roman" panose="02020603050405020304" charset="0"/>
                        </a:rPr>
                        <a:t>0</a:t>
                      </a:r>
                      <a:endParaRPr lang="en-US" altLang="en-US" sz="9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К</a:t>
                      </a:r>
                      <a:r>
                        <a:rPr lang="en-US" sz="1400" b="0" baseline="-25000">
                          <a:latin typeface="Times New Roman" panose="02020603050405020304" charset="0"/>
                          <a:cs typeface="Times New Roman" panose="02020603050405020304" charset="0"/>
                        </a:rPr>
                        <a:t>–</a:t>
                      </a:r>
                      <a:endParaRPr lang="en-US" altLang="en-US" sz="1400" b="0" baseline="-2500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К</a:t>
                      </a:r>
                      <a:r>
                        <a:rPr lang="en-US" sz="900" b="0">
                          <a:latin typeface="Times New Roman" panose="02020603050405020304" charset="0"/>
                          <a:cs typeface="Times New Roman" panose="02020603050405020304" charset="0"/>
                        </a:rPr>
                        <a:t>++</a:t>
                      </a:r>
                      <a:endParaRPr lang="en-US" altLang="en-US" sz="9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К</a:t>
                      </a:r>
                      <a:r>
                        <a:rPr lang="en-US" sz="900" b="0">
                          <a:latin typeface="Times New Roman" panose="02020603050405020304" charset="0"/>
                          <a:cs typeface="Times New Roman" panose="02020603050405020304" charset="0"/>
                        </a:rPr>
                        <a:t>– –</a:t>
                      </a:r>
                      <a:endParaRPr lang="en-US" altLang="en-US" sz="9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675">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6</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buNone/>
                      </a:pPr>
                      <a:r>
                        <a:rPr lang="en-US" sz="1400" b="0">
                          <a:latin typeface="Times New Roman" panose="02020603050405020304" charset="0"/>
                          <a:cs typeface="Times New Roman" panose="02020603050405020304" charset="0"/>
                        </a:rPr>
                        <a:t>5</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945">
                <a:tc>
                  <a:txBody>
                    <a:bodyPr/>
                    <a:p>
                      <a:pPr indent="0" algn="ctr">
                        <a:buNone/>
                      </a:pPr>
                      <a:r>
                        <a:rPr lang="en-US" sz="1400" b="0">
                          <a:latin typeface="Times New Roman" panose="02020603050405020304" charset="0"/>
                          <a:cs typeface="Times New Roman" panose="02020603050405020304" charset="0"/>
                        </a:rPr>
                        <a:t>6</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a:txBody>
                    <a:bodyPr/>
                    <a:p>
                      <a:pPr indent="0" algn="ctr">
                        <a:buNone/>
                      </a:pPr>
                      <a:r>
                        <a:rPr lang="en-US" sz="1400" b="0">
                          <a:latin typeface="Times New Roman" panose="02020603050405020304" charset="0"/>
                          <a:cs typeface="Times New Roman" panose="02020603050405020304" charset="0"/>
                        </a:rPr>
                        <a:t>7</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a:txBody>
                    <a:bodyPr/>
                    <a:p>
                      <a:pPr indent="0" algn="ctr">
                        <a:buNone/>
                      </a:pPr>
                      <a:r>
                        <a:rPr lang="en-US" sz="1400" b="0">
                          <a:latin typeface="Times New Roman" panose="02020603050405020304" charset="0"/>
                          <a:cs typeface="Times New Roman" panose="02020603050405020304" charset="0"/>
                        </a:rPr>
                        <a:t>8</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5BA1F"/>
                    </a:solid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1310">
                <a:tc rowSpan="3">
                  <a:txBody>
                    <a:bodyPr/>
                    <a:p>
                      <a:pPr indent="0" algn="ctr">
                        <a:buNone/>
                      </a:pPr>
                      <a:r>
                        <a:rPr lang="en-US" sz="1400" b="0">
                          <a:latin typeface="幼圆" panose="02010509060101010101" charset="-122"/>
                          <a:ea typeface="幼圆" panose="02010509060101010101" charset="-122"/>
                          <a:cs typeface="幼圆" panose="02010509060101010101" charset="-122"/>
                        </a:rPr>
                        <a:t>选举次数Number of elections</a:t>
                      </a:r>
                      <a:endParaRPr lang="en-US" sz="1400" b="0">
                        <a:latin typeface="幼圆" panose="02010509060101010101" charset="-122"/>
                        <a:ea typeface="幼圆" panose="02010509060101010101" charset="-122"/>
                        <a:cs typeface="幼圆" panose="02010509060101010101" charset="-122"/>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16</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400" b="0">
                          <a:latin typeface="幼圆" panose="02010509060101010101" charset="-122"/>
                          <a:ea typeface="幼圆" panose="02010509060101010101" charset="-122"/>
                          <a:cs typeface="幼圆" panose="02010509060101010101" charset="-122"/>
                        </a:rPr>
                        <a:t>SK</a:t>
                      </a:r>
                      <a:r>
                        <a:rPr lang="en-US" sz="700" b="0">
                          <a:latin typeface="幼圆" panose="02010509060101010101" charset="-122"/>
                          <a:ea typeface="幼圆" panose="02010509060101010101" charset="-122"/>
                          <a:cs typeface="幼圆" panose="02010509060101010101" charset="-122"/>
                        </a:rPr>
                        <a:t>++</a:t>
                      </a:r>
                      <a:r>
                        <a:rPr lang="en-US" sz="1400" b="0">
                          <a:latin typeface="Times New Roman" panose="02020603050405020304" charset="0"/>
                          <a:cs typeface="Times New Roman" panose="02020603050405020304" charset="0"/>
                        </a:rPr>
                        <a:t>8</a:t>
                      </a:r>
                      <a:endParaRPr lang="en-US" altLang="en-US" sz="1400" b="0">
                        <a:latin typeface="Times New Roman" panose="02020603050405020304" charset="0"/>
                        <a:ea typeface="幼圆" panose="02010509060101010101" charset="-122"/>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400" b="0">
                          <a:latin typeface="幼圆" panose="02010509060101010101" charset="-122"/>
                          <a:ea typeface="幼圆" panose="02010509060101010101" charset="-122"/>
                          <a:cs typeface="幼圆" panose="02010509060101010101" charset="-122"/>
                        </a:rPr>
                        <a:t>SK(</a:t>
                      </a:r>
                      <a:r>
                        <a:rPr lang="en-US" sz="700" b="0">
                          <a:latin typeface="幼圆" panose="02010509060101010101" charset="-122"/>
                          <a:ea typeface="幼圆" panose="02010509060101010101" charset="-122"/>
                          <a:cs typeface="幼圆" panose="02010509060101010101" charset="-122"/>
                        </a:rPr>
                        <a:t>––</a:t>
                      </a: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幼圆" panose="02010509060101010101" charset="-122"/>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04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0</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4</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19</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131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400" b="0">
                          <a:latin typeface="Times New Roman" panose="02020603050405020304" charset="0"/>
                          <a:cs typeface="Times New Roman" panose="02020603050405020304" charset="0"/>
                        </a:rPr>
                        <a:t>2</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5</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3</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latin typeface="Times New Roman" panose="02020603050405020304" charset="0"/>
                          <a:cs typeface="Times New Roman" panose="02020603050405020304" charset="0"/>
                        </a:rPr>
                        <a:t>21</a:t>
                      </a:r>
                      <a:endParaRPr lang="en-US" altLang="en-US" sz="1400" b="0">
                        <a:latin typeface="Times New Roman" panose="02020603050405020304" charset="0"/>
                        <a:ea typeface="Times New Roman" panose="02020603050405020304" charset="0"/>
                        <a:cs typeface="Times New Roman" panose="02020603050405020304" charset="0"/>
                      </a:endParaRPr>
                    </a:p>
                  </a:txBody>
                  <a:tcPr marL="0" marR="0" marT="0" marB="0" vert="horz"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7349"/>
                            </p:stCondLst>
                            <p:childTnLst>
                              <p:par>
                                <p:cTn id="19" presetID="22" presetClass="entr" presetSubtype="8" fill="hold" grpId="0" nodeType="after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wipe(left)">
                                      <p:cBhvr>
                                        <p:cTn id="2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20520" y="640080"/>
            <a:ext cx="10097135" cy="1568450"/>
          </a:xfrm>
          <a:prstGeom prst="rect">
            <a:avLst/>
          </a:prstGeom>
          <a:noFill/>
        </p:spPr>
        <p:txBody>
          <a:bodyPr wrap="square" rtlCol="0">
            <a:spAutoFit/>
          </a:bodyPr>
          <a:lstStyle/>
          <a:p>
            <a:pPr algn="l" defTabSz="685165" fontAlgn="base">
              <a:spcBef>
                <a:spcPct val="0"/>
              </a:spcBef>
              <a:spcAft>
                <a:spcPct val="0"/>
              </a:spcAft>
              <a:defRPr/>
            </a:pPr>
            <a:r>
              <a:rPr lang="zh-CN" altLang="en-US" sz="3200" b="1" dirty="0">
                <a:solidFill>
                  <a:schemeClr val="tx1"/>
                </a:solidFill>
                <a:latin typeface="微软雅黑" panose="020B0503020204020204" pitchFamily="34" charset="-122"/>
                <a:ea typeface="微软雅黑" panose="020B0503020204020204" pitchFamily="34" charset="-122"/>
                <a:sym typeface="+mn-ea"/>
              </a:rPr>
              <a:t>教练员学习社会计量法的重要性</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a:p>
            <a:pPr algn="l" defTabSz="685165" fontAlgn="base">
              <a:spcBef>
                <a:spcPct val="0"/>
              </a:spcBef>
              <a:spcAft>
                <a:spcPct val="0"/>
              </a:spcAft>
              <a:defRPr/>
            </a:pPr>
            <a:r>
              <a:rPr lang="zh-CN" altLang="en-US" sz="3200" b="1" dirty="0">
                <a:solidFill>
                  <a:schemeClr val="tx1"/>
                </a:solidFill>
                <a:latin typeface="微软雅黑" panose="020B0503020204020204" pitchFamily="34" charset="-122"/>
                <a:ea typeface="微软雅黑" panose="020B0503020204020204" pitchFamily="34" charset="-122"/>
                <a:sym typeface="+mn-ea"/>
              </a:rPr>
              <a:t>The importance of coaches learning social measurement</a:t>
            </a:r>
            <a:endParaRPr lang="zh-CN" altLang="en-US" sz="3200" b="1" dirty="0">
              <a:solidFill>
                <a:schemeClr val="tx1"/>
              </a:solidFill>
              <a:latin typeface="微软雅黑" panose="020B0503020204020204" pitchFamily="34" charset="-122"/>
              <a:ea typeface="微软雅黑" panose="020B0503020204020204" pitchFamily="34" charset="-122"/>
              <a:sym typeface="+mn-ea"/>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007226" y="2450232"/>
            <a:ext cx="4232275" cy="3679825"/>
            <a:chOff x="1319213" y="1998663"/>
            <a:chExt cx="4232275" cy="3679825"/>
          </a:xfrm>
        </p:grpSpPr>
        <p:sp>
          <p:nvSpPr>
            <p:cNvPr id="46" name="任意多边形 45"/>
            <p:cNvSpPr/>
            <p:nvPr/>
          </p:nvSpPr>
          <p:spPr>
            <a:xfrm>
              <a:off x="1628775" y="2222396"/>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2"/>
              <a:srcRect/>
              <a:stretch>
                <a:fillRect r="-21000"/>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sp>
          <p:nvSpPr>
            <p:cNvPr id="52" name="任意多边形 51"/>
            <p:cNvSpPr/>
            <p:nvPr/>
          </p:nvSpPr>
          <p:spPr>
            <a:xfrm>
              <a:off x="1319213" y="1998663"/>
              <a:ext cx="4232275" cy="3227387"/>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rgbClr val="FDBD19"/>
            </a:solidFill>
            <a:ln w="28575" cap="rnd" cmpd="sng" algn="ctr">
              <a:solidFill>
                <a:srgbClr val="535353"/>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sp>
          <p:nvSpPr>
            <p:cNvPr id="53" name="任意多边形 52"/>
            <p:cNvSpPr/>
            <p:nvPr/>
          </p:nvSpPr>
          <p:spPr>
            <a:xfrm>
              <a:off x="2457450" y="5205413"/>
              <a:ext cx="1920875" cy="47307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solidFill>
              <a:srgbClr val="FDBD19"/>
            </a:solidFill>
            <a:ln w="28575" cap="rnd" cmpd="sng" algn="ctr">
              <a:solidFill>
                <a:srgbClr val="535353"/>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grpSp>
      <p:grpSp>
        <p:nvGrpSpPr>
          <p:cNvPr id="58" name="Group 26"/>
          <p:cNvGrpSpPr/>
          <p:nvPr/>
        </p:nvGrpSpPr>
        <p:grpSpPr>
          <a:xfrm flipH="1">
            <a:off x="5862954" y="3727450"/>
            <a:ext cx="5193665" cy="2676525"/>
            <a:chOff x="8075260" y="2281672"/>
            <a:chExt cx="3693690" cy="2537814"/>
          </a:xfrm>
        </p:grpSpPr>
        <p:sp>
          <p:nvSpPr>
            <p:cNvPr id="59" name="TextBox 27"/>
            <p:cNvSpPr txBox="1"/>
            <p:nvPr/>
          </p:nvSpPr>
          <p:spPr>
            <a:xfrm>
              <a:off x="9084564" y="2281672"/>
              <a:ext cx="2683934" cy="494919"/>
            </a:xfrm>
            <a:prstGeom prst="rect">
              <a:avLst/>
            </a:prstGeom>
            <a:noFill/>
          </p:spPr>
          <p:txBody>
            <a:bodyPr wrap="square" rtlCol="0">
              <a:spAutoFit/>
            </a:bodyPr>
            <a:lstStyle/>
            <a:p>
              <a:pPr algn="l"/>
              <a:r>
                <a:rPr lang="en-US" altLang="id-ID" sz="2800" b="1" spc="225" dirty="0">
                  <a:solidFill>
                    <a:schemeClr val="tx1">
                      <a:lumMod val="95000"/>
                      <a:lumOff val="5000"/>
                    </a:schemeClr>
                  </a:solidFill>
                  <a:latin typeface="Impact" panose="020B0806030902050204" pitchFamily="34" charset="0"/>
                  <a:ea typeface="微软雅黑" panose="020B0503020204020204" pitchFamily="34" charset="-122"/>
                  <a:cs typeface="Lato Regular"/>
                </a:rPr>
                <a:t>2</a:t>
              </a:r>
              <a:endParaRPr lang="en-US" altLang="id-ID" sz="28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60" name="Rectangle 28"/>
            <p:cNvSpPr/>
            <p:nvPr/>
          </p:nvSpPr>
          <p:spPr>
            <a:xfrm>
              <a:off x="8075260" y="2632089"/>
              <a:ext cx="3693690" cy="2187397"/>
            </a:xfrm>
            <a:prstGeom prst="rect">
              <a:avLst/>
            </a:prstGeom>
          </p:spPr>
          <p:txBody>
            <a:bodyPr wrap="square">
              <a:spAutoFit/>
            </a:bodyPr>
            <a:lstStyle/>
            <a:p>
              <a:pPr algn="l"/>
              <a:r>
                <a:rPr lang="en-US" altLang="zh-CN" dirty="0" smtClean="0">
                  <a:solidFill>
                    <a:schemeClr val="tx1"/>
                  </a:solidFill>
                  <a:effectLst/>
                  <a:latin typeface="微软雅黑" panose="020B0503020204020204" pitchFamily="34" charset="-122"/>
                  <a:ea typeface="微软雅黑" panose="020B0503020204020204" pitchFamily="34" charset="-122"/>
                  <a:sym typeface="+mn-ea"/>
                </a:rPr>
                <a:t>应该向运动员保证，研究结果可以显着提高其个人和集体行动的有效性，为训练和比赛创造更有利的条件。</a:t>
              </a:r>
              <a:endParaRPr lang="en-US" altLang="zh-CN" dirty="0" smtClean="0">
                <a:solidFill>
                  <a:schemeClr val="tx1"/>
                </a:solidFill>
                <a:effectLst/>
                <a:latin typeface="微软雅黑" panose="020B0503020204020204" pitchFamily="34" charset="-122"/>
                <a:ea typeface="微软雅黑" panose="020B0503020204020204" pitchFamily="34" charset="-122"/>
                <a:sym typeface="+mn-ea"/>
              </a:endParaRPr>
            </a:p>
            <a:p>
              <a:pPr algn="l"/>
              <a:r>
                <a:rPr lang="en-US" altLang="zh-CN" dirty="0" smtClean="0">
                  <a:solidFill>
                    <a:srgbClr val="FFC000"/>
                  </a:solidFill>
                  <a:effectLst/>
                  <a:latin typeface="微软雅黑" panose="020B0503020204020204" pitchFamily="34" charset="-122"/>
                  <a:ea typeface="微软雅黑" panose="020B0503020204020204" pitchFamily="34" charset="-122"/>
                  <a:sym typeface="+mn-ea"/>
                </a:rPr>
                <a:t>Athletes should be assured that the research results can significantly improve the effectiveness of their individual and collective actions, and create more favorable conditions for training and competition.</a:t>
              </a:r>
              <a:endParaRPr lang="en-US" altLang="zh-CN" dirty="0" smtClean="0">
                <a:solidFill>
                  <a:srgbClr val="FFC000"/>
                </a:solidFill>
                <a:effectLst/>
                <a:latin typeface="微软雅黑" panose="020B0503020204020204" pitchFamily="34" charset="-122"/>
                <a:ea typeface="微软雅黑" panose="020B0503020204020204" pitchFamily="34" charset="-122"/>
                <a:sym typeface="+mn-ea"/>
              </a:endParaRPr>
            </a:p>
          </p:txBody>
        </p:sp>
      </p:grpSp>
      <p:grpSp>
        <p:nvGrpSpPr>
          <p:cNvPr id="61" name="Group 26"/>
          <p:cNvGrpSpPr/>
          <p:nvPr/>
        </p:nvGrpSpPr>
        <p:grpSpPr>
          <a:xfrm flipH="1">
            <a:off x="5863590" y="1881505"/>
            <a:ext cx="5193665" cy="1845748"/>
            <a:chOff x="8512415" y="2281672"/>
            <a:chExt cx="3256083" cy="1750037"/>
          </a:xfrm>
        </p:grpSpPr>
        <p:sp>
          <p:nvSpPr>
            <p:cNvPr id="62" name="TextBox 27"/>
            <p:cNvSpPr txBox="1"/>
            <p:nvPr/>
          </p:nvSpPr>
          <p:spPr>
            <a:xfrm>
              <a:off x="9084564" y="2281672"/>
              <a:ext cx="2683934" cy="494903"/>
            </a:xfrm>
            <a:prstGeom prst="rect">
              <a:avLst/>
            </a:prstGeom>
            <a:noFill/>
          </p:spPr>
          <p:txBody>
            <a:bodyPr wrap="square" rtlCol="0">
              <a:spAutoFit/>
            </a:bodyPr>
            <a:lstStyle/>
            <a:p>
              <a:pPr algn="l"/>
              <a:r>
                <a:rPr lang="en-US" altLang="zh-CN" sz="2800"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1</a:t>
              </a:r>
              <a:endParaRPr lang="en-US" altLang="zh-CN" sz="2800"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63" name="Rectangle 28"/>
            <p:cNvSpPr/>
            <p:nvPr/>
          </p:nvSpPr>
          <p:spPr>
            <a:xfrm>
              <a:off x="8512415" y="2631891"/>
              <a:ext cx="3256083" cy="1399818"/>
            </a:xfrm>
            <a:prstGeom prst="rect">
              <a:avLst/>
            </a:prstGeom>
          </p:spPr>
          <p:txBody>
            <a:bodyPr wrap="square">
              <a:spAutoFit/>
            </a:bodyPr>
            <a:lstStyle/>
            <a:p>
              <a:pPr algn="l"/>
              <a:r>
                <a:rPr lang="en-US" altLang="zh-CN" dirty="0" smtClean="0">
                  <a:solidFill>
                    <a:schemeClr val="tx1"/>
                  </a:solidFill>
                  <a:effectLst/>
                  <a:latin typeface="微软雅黑" panose="020B0503020204020204" pitchFamily="34" charset="-122"/>
                  <a:ea typeface="微软雅黑" panose="020B0503020204020204" pitchFamily="34" charset="-122"/>
                  <a:sym typeface="+mn-ea"/>
                </a:rPr>
                <a:t>主要期望教练能够在团队中创造必要的动力，以与研究人员一起完成任务。</a:t>
              </a:r>
              <a:endParaRPr lang="en-US" altLang="zh-CN" dirty="0" smtClean="0">
                <a:solidFill>
                  <a:schemeClr val="tx1"/>
                </a:solidFill>
                <a:effectLst/>
                <a:latin typeface="微软雅黑" panose="020B0503020204020204" pitchFamily="34" charset="-122"/>
                <a:ea typeface="微软雅黑" panose="020B0503020204020204" pitchFamily="34" charset="-122"/>
                <a:sym typeface="+mn-ea"/>
              </a:endParaRPr>
            </a:p>
            <a:p>
              <a:pPr algn="l"/>
              <a:r>
                <a:rPr lang="en-US" altLang="zh-CN" dirty="0" smtClean="0">
                  <a:solidFill>
                    <a:srgbClr val="FFC000"/>
                  </a:solidFill>
                  <a:effectLst/>
                  <a:latin typeface="微软雅黑" panose="020B0503020204020204" pitchFamily="34" charset="-122"/>
                  <a:ea typeface="微软雅黑" panose="020B0503020204020204" pitchFamily="34" charset="-122"/>
                  <a:sym typeface="+mn-ea"/>
                </a:rPr>
                <a:t>The main expectation is that the coach can create the necessary motivation in the team to complete the task with the researchers.</a:t>
              </a:r>
              <a:endParaRPr lang="en-US" altLang="zh-CN" dirty="0" smtClean="0">
                <a:solidFill>
                  <a:srgbClr val="FFC000"/>
                </a:solidFill>
                <a:effectLst/>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3799"/>
                            </p:stCondLst>
                            <p:childTnLst>
                              <p:par>
                                <p:cTn id="19" presetID="42"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par>
                          <p:cTn id="24" fill="hold">
                            <p:stCondLst>
                              <p:cond delay="4799"/>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5299"/>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323975" y="294640"/>
            <a:ext cx="9622155" cy="6252845"/>
          </a:xfrm>
          <a:prstGeom prst="rect">
            <a:avLst/>
          </a:prstGeom>
        </p:spPr>
      </p:pic>
      <p:grpSp>
        <p:nvGrpSpPr>
          <p:cNvPr id="7" name="组合 6"/>
          <p:cNvGrpSpPr/>
          <p:nvPr/>
        </p:nvGrpSpPr>
        <p:grpSpPr>
          <a:xfrm>
            <a:off x="2739390" y="1161415"/>
            <a:ext cx="6877050" cy="5579110"/>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3404870" y="1781810"/>
            <a:ext cx="5380990" cy="830580"/>
          </a:xfrm>
          <a:prstGeom prst="rect">
            <a:avLst/>
          </a:prstGeom>
          <a:noFill/>
          <a:ln>
            <a:noFill/>
          </a:ln>
        </p:spPr>
        <p:txBody>
          <a:bodyPr vert="horz" wrap="square" lIns="0" tIns="0" rIns="0" bIns="0" numCol="1" anchor="t" anchorCtr="0" compatLnSpc="1">
            <a:spAutoFit/>
          </a:bodyPr>
          <a:lstStyle/>
          <a:p>
            <a:pPr algn="ctr" defTabSz="685165" fontAlgn="base">
              <a:spcBef>
                <a:spcPct val="0"/>
              </a:spcBef>
              <a:spcAft>
                <a:spcPct val="0"/>
              </a:spcAft>
              <a:defRPr/>
            </a:pPr>
            <a:r>
              <a:rPr lang="en-US" altLang="zh-CN" sz="5400" b="1" dirty="0">
                <a:solidFill>
                  <a:srgbClr val="FFC000"/>
                </a:solidFill>
                <a:latin typeface="微软雅黑" panose="020B0503020204020204" pitchFamily="34" charset="-122"/>
                <a:ea typeface="微软雅黑" panose="020B0503020204020204" pitchFamily="34" charset="-122"/>
              </a:rPr>
              <a:t>5.2</a:t>
            </a:r>
            <a:endParaRPr lang="en-US"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2836545" y="2475230"/>
            <a:ext cx="6334125" cy="1630045"/>
          </a:xfrm>
          <a:prstGeom prst="rect">
            <a:avLst/>
          </a:prstGeom>
        </p:spPr>
        <p:txBody>
          <a:bodyPr wrap="square">
            <a:spAutoFit/>
          </a:bodyPr>
          <a:lstStyle/>
          <a:p>
            <a:pPr algn="ctr"/>
            <a:r>
              <a:rPr lang="zh-CN" altLang="en-US" sz="2000" b="1" dirty="0" smtClean="0">
                <a:solidFill>
                  <a:schemeClr val="accent4"/>
                </a:solidFill>
                <a:latin typeface="微软雅黑" panose="020B0503020204020204" pitchFamily="34" charset="-122"/>
                <a:ea typeface="微软雅黑" panose="020B0503020204020204" pitchFamily="34" charset="-122"/>
                <a:sym typeface="+mn-ea"/>
              </a:rPr>
              <a:t>测量技术</a:t>
            </a:r>
            <a:endParaRPr lang="zh-CN" altLang="en-US" sz="20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lang="en-US" altLang="zh-CN" sz="2000" b="1" dirty="0" smtClean="0">
                <a:solidFill>
                  <a:schemeClr val="accent4"/>
                </a:solidFill>
                <a:latin typeface="微软雅黑" panose="020B0503020204020204" pitchFamily="34" charset="-122"/>
                <a:ea typeface="微软雅黑" panose="020B0503020204020204" pitchFamily="34" charset="-122"/>
                <a:sym typeface="+mn-ea"/>
              </a:rPr>
              <a:t> Measurement technology</a:t>
            </a:r>
            <a:endParaRPr lang="en-US" altLang="zh-CN" sz="20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lang="zh-CN" altLang="en-US" sz="2000" b="1" dirty="0" smtClean="0">
                <a:solidFill>
                  <a:schemeClr val="accent4"/>
                </a:solidFill>
                <a:latin typeface="微软雅黑" panose="020B0503020204020204" pitchFamily="34" charset="-122"/>
                <a:ea typeface="微软雅黑" panose="020B0503020204020204" pitchFamily="34" charset="-122"/>
                <a:sym typeface="+mn-ea"/>
              </a:rPr>
              <a:t>教育和体育团队的社会心理气候和氛围</a:t>
            </a:r>
            <a:endParaRPr lang="zh-CN" altLang="en-US" sz="2000" b="1" dirty="0" smtClean="0">
              <a:solidFill>
                <a:schemeClr val="accent4"/>
              </a:solidFill>
              <a:latin typeface="微软雅黑" panose="020B0503020204020204" pitchFamily="34" charset="-122"/>
              <a:ea typeface="微软雅黑" panose="020B0503020204020204" pitchFamily="34" charset="-122"/>
              <a:sym typeface="+mn-ea"/>
            </a:endParaRPr>
          </a:p>
          <a:p>
            <a:pPr algn="ctr"/>
            <a:r>
              <a:rPr lang="zh-CN" altLang="en-US" sz="2000" b="1" dirty="0" smtClean="0">
                <a:solidFill>
                  <a:schemeClr val="accent4"/>
                </a:solidFill>
                <a:latin typeface="微软雅黑" panose="020B0503020204020204" pitchFamily="34" charset="-122"/>
                <a:ea typeface="微软雅黑" panose="020B0503020204020204" pitchFamily="34" charset="-122"/>
                <a:sym typeface="+mn-ea"/>
              </a:rPr>
              <a:t>The psychosocial climate and atmosphere of education and sports teams</a:t>
            </a:r>
            <a:endParaRPr lang="zh-CN" altLang="en-US" sz="2000" b="1" dirty="0" smtClean="0">
              <a:solidFill>
                <a:schemeClr val="accent4"/>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10359973" y="5201223"/>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01</a:t>
              </a:r>
              <a:endParaRPr lang="zh-CN" altLang="en-US" sz="6600" b="1" dirty="0">
                <a:solidFill>
                  <a:schemeClr val="bg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2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500" autoRev="1" fill="hold">
                                          <p:stCondLst>
                                            <p:cond delay="0"/>
                                          </p:stCondLst>
                                        </p:cTn>
                                        <p:tgtEl>
                                          <p:spTgt spid="16"/>
                                        </p:tgtEl>
                                        <p:attrNameLst>
                                          <p:attrName>ppt_w</p:attrName>
                                        </p:attrNameLst>
                                      </p:cBhvr>
                                    </p:anim>
                                    <p:anim by="(#ppt_w*0.50)" calcmode="lin" valueType="num">
                                      <p:cBhvr>
                                        <p:cTn id="26" dur="500" decel="50000" autoRev="1" fill="hold">
                                          <p:stCondLst>
                                            <p:cond delay="0"/>
                                          </p:stCondLst>
                                        </p:cTn>
                                        <p:tgtEl>
                                          <p:spTgt spid="16"/>
                                        </p:tgtEl>
                                        <p:attrNameLst>
                                          <p:attrName>ppt_x</p:attrName>
                                        </p:attrNameLst>
                                      </p:cBhvr>
                                    </p:anim>
                                    <p:anim from="(-#ppt_h/2)" to="(#ppt_y)" calcmode="lin" valueType="num">
                                      <p:cBhvr>
                                        <p:cTn id="27" dur="1000" fill="hold">
                                          <p:stCondLst>
                                            <p:cond delay="0"/>
                                          </p:stCondLst>
                                        </p:cTn>
                                        <p:tgtEl>
                                          <p:spTgt spid="16"/>
                                        </p:tgtEl>
                                        <p:attrNameLst>
                                          <p:attrName>ppt_y</p:attrName>
                                        </p:attrNameLst>
                                      </p:cBhvr>
                                    </p:anim>
                                    <p:animRot by="21600000">
                                      <p:cBhvr>
                                        <p:cTn id="28" dur="1000" fill="hold">
                                          <p:stCondLst>
                                            <p:cond delay="0"/>
                                          </p:stCondLst>
                                        </p:cTn>
                                        <p:tgtEl>
                                          <p:spTgt spid="16"/>
                                        </p:tgtEl>
                                        <p:attrNameLst>
                                          <p:attrName>r</p:attrName>
                                        </p:attrNameLst>
                                      </p:cBhvr>
                                    </p:animRot>
                                  </p:childTnLst>
                                </p:cTn>
                              </p:par>
                            </p:childTnLst>
                          </p:cTn>
                        </p:par>
                        <p:par>
                          <p:cTn id="29" fill="hold">
                            <p:stCondLst>
                              <p:cond delay="14420"/>
                            </p:stCondLst>
                            <p:childTnLst>
                              <p:par>
                                <p:cTn id="30" presetID="21" presetClass="entr" presetSubtype="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665" y="598170"/>
            <a:ext cx="8867140" cy="645160"/>
          </a:xfrm>
          <a:prstGeom prst="rect">
            <a:avLst/>
          </a:prstGeom>
          <a:noFill/>
        </p:spPr>
        <p:txBody>
          <a:bodyPr wrap="square" rtlCol="0">
            <a:spAutoFit/>
          </a:bodyPr>
          <a:lstStyle/>
          <a:p>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5.2.测量技术</a:t>
            </a: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教育和体育团队的社会心理气候和氛围Measurement technology</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The psychosocial climate and atmosphere of education and sports teams</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1"/>
            <a:stretch>
              <a:fillRect/>
            </a:stretch>
          </p:blipFill>
          <p:spPr>
            <a:xfrm>
              <a:off x="28235" y="47685"/>
              <a:ext cx="1225402" cy="1079086"/>
            </a:xfrm>
            <a:prstGeom prst="rect">
              <a:avLst/>
            </a:prstGeom>
          </p:spPr>
        </p:pic>
        <p:sp>
          <p:nvSpPr>
            <p:cNvPr id="425" name="文本框 424"/>
            <p:cNvSpPr txBox="1"/>
            <p:nvPr/>
          </p:nvSpPr>
          <p:spPr>
            <a:xfrm flipH="1">
              <a:off x="76816" y="365128"/>
              <a:ext cx="1228744" cy="46037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5.2</a:t>
              </a:r>
              <a:endParaRPr lang="en-US" altLang="zh-CN" sz="2400" spc="300" dirty="0">
                <a:latin typeface="微软雅黑" panose="020B0503020204020204" pitchFamily="34" charset="-122"/>
                <a:ea typeface="微软雅黑" panose="020B0503020204020204" pitchFamily="34" charset="-122"/>
              </a:endParaRPr>
            </a:p>
          </p:txBody>
        </p:sp>
      </p:grpSp>
      <p:pic>
        <p:nvPicPr>
          <p:cNvPr id="107" name="图片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525" y="640080"/>
            <a:ext cx="5812155" cy="5812155"/>
          </a:xfrm>
          <a:prstGeom prst="rect">
            <a:avLst/>
          </a:prstGeom>
        </p:spPr>
      </p:pic>
      <p:grpSp>
        <p:nvGrpSpPr>
          <p:cNvPr id="162" name="7 4"/>
          <p:cNvGrpSpPr/>
          <p:nvPr/>
        </p:nvGrpSpPr>
        <p:grpSpPr>
          <a:xfrm>
            <a:off x="443865" y="4189095"/>
            <a:ext cx="5823030" cy="2366010"/>
            <a:chOff x="-701652" y="3586443"/>
            <a:chExt cx="3997325" cy="2366010"/>
          </a:xfrm>
        </p:grpSpPr>
        <p:sp>
          <p:nvSpPr>
            <p:cNvPr id="163" name="文本框 162"/>
            <p:cNvSpPr txBox="1"/>
            <p:nvPr/>
          </p:nvSpPr>
          <p:spPr>
            <a:xfrm>
              <a:off x="392475" y="3586443"/>
              <a:ext cx="1956352" cy="39878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优点</a:t>
              </a:r>
              <a:r>
                <a:rPr lang="en-US" altLang="zh-CN" sz="2000" b="1" dirty="0">
                  <a:solidFill>
                    <a:srgbClr val="FFC000"/>
                  </a:solidFill>
                  <a:latin typeface="微软雅黑" panose="020B0503020204020204" pitchFamily="34" charset="-122"/>
                  <a:ea typeface="微软雅黑" panose="020B0503020204020204" pitchFamily="34" charset="-122"/>
                  <a:cs typeface="+mn-ea"/>
                  <a:sym typeface="+mn-lt"/>
                </a:rPr>
                <a:t>1 Advantage1</a:t>
              </a:r>
              <a:endParaRPr lang="en-US" altLang="zh-CN" sz="2000" b="1" dirty="0">
                <a:solidFill>
                  <a:srgbClr val="FFC000"/>
                </a:solidFill>
                <a:latin typeface="微软雅黑" panose="020B0503020204020204" pitchFamily="34" charset="-122"/>
                <a:ea typeface="微软雅黑" panose="020B0503020204020204" pitchFamily="34" charset="-122"/>
                <a:cs typeface="+mn-ea"/>
                <a:sym typeface="+mn-lt"/>
              </a:endParaRPr>
            </a:p>
          </p:txBody>
        </p:sp>
        <p:sp>
          <p:nvSpPr>
            <p:cNvPr id="164" name="文本框 163"/>
            <p:cNvSpPr txBox="1"/>
            <p:nvPr/>
          </p:nvSpPr>
          <p:spPr>
            <a:xfrm>
              <a:off x="-701652" y="3922358"/>
              <a:ext cx="3997325" cy="2030095"/>
            </a:xfrm>
            <a:prstGeom prst="rect">
              <a:avLst/>
            </a:prstGeom>
            <a:noFill/>
          </p:spPr>
          <p:txBody>
            <a:bodyPr wrap="square" rtlCol="0">
              <a:spAutoFit/>
            </a:bodyPr>
            <a:lstStyle/>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它体积小，相对不受教育程度和学科工作性质的影响，可以对结果进行快速，标准化的处理，便于解释，揭示了其获得的结果的接近性。</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It is small in size, relatively unaffected by education level and the nature of the work of the subject, can quickly and standardize the results, facilitate interpretation, and reveal the closeness of the results obtained.</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5" name="7 7"/>
          <p:cNvGrpSpPr/>
          <p:nvPr/>
        </p:nvGrpSpPr>
        <p:grpSpPr>
          <a:xfrm>
            <a:off x="584200" y="1520190"/>
            <a:ext cx="5370195" cy="2358390"/>
            <a:chOff x="3003103" y="1790137"/>
            <a:chExt cx="2876818" cy="2226072"/>
          </a:xfrm>
        </p:grpSpPr>
        <p:sp>
          <p:nvSpPr>
            <p:cNvPr id="166" name="文本框 165"/>
            <p:cNvSpPr txBox="1"/>
            <p:nvPr/>
          </p:nvSpPr>
          <p:spPr>
            <a:xfrm>
              <a:off x="3003103" y="1790137"/>
              <a:ext cx="2876818" cy="376406"/>
            </a:xfrm>
            <a:prstGeom prst="rect">
              <a:avLst/>
            </a:prstGeom>
            <a:noFill/>
          </p:spPr>
          <p:txBody>
            <a:bodyPr wrap="square" rtlCol="0">
              <a:spAutoFit/>
            </a:bodyPr>
            <a:lstStyle/>
            <a:p>
              <a:pPr algn="l">
                <a:buClrTx/>
                <a:buSzTx/>
                <a:buFontTx/>
              </a:pPr>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心理氛围Psychological atmosphere</a:t>
              </a:r>
              <a:endParaRPr lang="zh-CN" altLang="en-US" sz="2000" b="1" dirty="0">
                <a:solidFill>
                  <a:srgbClr val="FFC000"/>
                </a:solidFill>
                <a:latin typeface="微软雅黑" panose="020B0503020204020204" pitchFamily="34" charset="-122"/>
                <a:ea typeface="微软雅黑" panose="020B0503020204020204" pitchFamily="34" charset="-122"/>
                <a:cs typeface="+mn-ea"/>
                <a:sym typeface="+mn-lt"/>
              </a:endParaRPr>
            </a:p>
          </p:txBody>
        </p:sp>
        <p:sp>
          <p:nvSpPr>
            <p:cNvPr id="167" name="文本框 166"/>
            <p:cNvSpPr txBox="1"/>
            <p:nvPr/>
          </p:nvSpPr>
          <p:spPr>
            <a:xfrm>
              <a:off x="3003103" y="2100013"/>
              <a:ext cx="2605702" cy="1916196"/>
            </a:xfrm>
            <a:prstGeom prst="rect">
              <a:avLst/>
            </a:prstGeom>
            <a:noFill/>
          </p:spPr>
          <p:txBody>
            <a:bodyPr wrap="square" rtlCol="0">
              <a:spAutoFit/>
            </a:bodyPr>
            <a:lstStyle/>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可以看作是集体生活的社会心理领域中一个相对稳定，定性的状态，其特征是其成员对重要的社会活动时刻的态度。</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It can be regarded as a relatively stable and qualitative state in the social psychological field of collective life, which is characterized by the attitude of its members towards important moments of social activities.</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8" name="10"/>
          <p:cNvGrpSpPr/>
          <p:nvPr/>
        </p:nvGrpSpPr>
        <p:grpSpPr>
          <a:xfrm>
            <a:off x="7362825" y="1520190"/>
            <a:ext cx="4449445" cy="2491752"/>
            <a:chOff x="7212630" y="1744328"/>
            <a:chExt cx="2456821" cy="2491793"/>
          </a:xfrm>
        </p:grpSpPr>
        <p:sp>
          <p:nvSpPr>
            <p:cNvPr id="169" name="文本框 168"/>
            <p:cNvSpPr txBox="1"/>
            <p:nvPr/>
          </p:nvSpPr>
          <p:spPr>
            <a:xfrm>
              <a:off x="7212630" y="1744328"/>
              <a:ext cx="1556942" cy="398787"/>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建议</a:t>
              </a:r>
              <a:r>
                <a:rPr lang="en-US" altLang="zh-CN" sz="2000" b="1" dirty="0">
                  <a:solidFill>
                    <a:srgbClr val="FFC000"/>
                  </a:solidFill>
                  <a:latin typeface="微软雅黑" panose="020B0503020204020204" pitchFamily="34" charset="-122"/>
                  <a:ea typeface="微软雅黑" panose="020B0503020204020204" pitchFamily="34" charset="-122"/>
                  <a:cs typeface="+mn-ea"/>
                  <a:sym typeface="+mn-lt"/>
                </a:rPr>
                <a:t>S</a:t>
              </a:r>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uggestion</a:t>
              </a:r>
              <a:endParaRPr lang="zh-CN" altLang="en-US" sz="2000" b="1" dirty="0">
                <a:solidFill>
                  <a:srgbClr val="FFC000"/>
                </a:solidFill>
                <a:latin typeface="微软雅黑" panose="020B0503020204020204" pitchFamily="34" charset="-122"/>
                <a:ea typeface="微软雅黑" panose="020B0503020204020204" pitchFamily="34" charset="-122"/>
                <a:cs typeface="+mn-ea"/>
                <a:sym typeface="+mn-lt"/>
              </a:endParaRPr>
            </a:p>
          </p:txBody>
        </p:sp>
        <p:sp>
          <p:nvSpPr>
            <p:cNvPr id="170" name="文本框 169"/>
            <p:cNvSpPr txBox="1"/>
            <p:nvPr/>
          </p:nvSpPr>
          <p:spPr>
            <a:xfrm>
              <a:off x="7260039" y="2205993"/>
              <a:ext cx="2409412" cy="2030128"/>
            </a:xfrm>
            <a:prstGeom prst="rect">
              <a:avLst/>
            </a:prstGeom>
            <a:noFill/>
          </p:spPr>
          <p:txBody>
            <a:bodyPr wrap="square" rtlCol="0">
              <a:spAutoFit/>
            </a:bodyPr>
            <a:lstStyle/>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将最适当的对象，即态度的性质作为团体心理氛围的指示，将教育集体视为整体教育。</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Regard the most appropriate object, that is, the nature of the attitude, as an indication of the group's psychological atmosphere, and the educational collective as the overall education.</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1" name="13"/>
          <p:cNvGrpSpPr/>
          <p:nvPr/>
        </p:nvGrpSpPr>
        <p:grpSpPr>
          <a:xfrm>
            <a:off x="8333105" y="4189095"/>
            <a:ext cx="3623310" cy="2428879"/>
            <a:chOff x="8321279" y="3630452"/>
            <a:chExt cx="2409412" cy="2428962"/>
          </a:xfrm>
        </p:grpSpPr>
        <p:sp>
          <p:nvSpPr>
            <p:cNvPr id="172" name="文本框 171"/>
            <p:cNvSpPr txBox="1"/>
            <p:nvPr/>
          </p:nvSpPr>
          <p:spPr>
            <a:xfrm>
              <a:off x="8490913" y="3630452"/>
              <a:ext cx="2103467" cy="398794"/>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优点</a:t>
              </a:r>
              <a:r>
                <a:rPr lang="en-US" altLang="zh-CN" sz="2000" b="1" dirty="0">
                  <a:solidFill>
                    <a:srgbClr val="FFC000"/>
                  </a:solidFill>
                  <a:latin typeface="微软雅黑" panose="020B0503020204020204" pitchFamily="34" charset="-122"/>
                  <a:ea typeface="微软雅黑" panose="020B0503020204020204" pitchFamily="34" charset="-122"/>
                  <a:cs typeface="+mn-ea"/>
                  <a:sym typeface="+mn-lt"/>
                </a:rPr>
                <a:t>2 Advantage2</a:t>
              </a:r>
              <a:endParaRPr lang="en-US" altLang="zh-CN" sz="2000" b="1" dirty="0">
                <a:solidFill>
                  <a:srgbClr val="FFC000"/>
                </a:solidFill>
                <a:latin typeface="微软雅黑" panose="020B0503020204020204" pitchFamily="34" charset="-122"/>
                <a:ea typeface="微软雅黑" panose="020B0503020204020204" pitchFamily="34" charset="-122"/>
                <a:cs typeface="+mn-ea"/>
                <a:sym typeface="+mn-lt"/>
              </a:endParaRPr>
            </a:p>
          </p:txBody>
        </p:sp>
        <p:sp>
          <p:nvSpPr>
            <p:cNvPr id="173" name="文本框 172"/>
            <p:cNvSpPr txBox="1"/>
            <p:nvPr/>
          </p:nvSpPr>
          <p:spPr>
            <a:xfrm>
              <a:off x="8321279" y="4029250"/>
              <a:ext cx="2409412" cy="2030164"/>
            </a:xfrm>
            <a:prstGeom prst="rect">
              <a:avLst/>
            </a:prstGeom>
            <a:noFill/>
          </p:spPr>
          <p:txBody>
            <a:bodyPr wrap="square" rtlCol="0">
              <a:spAutoFit/>
            </a:bodyPr>
            <a:lstStyle/>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有助于获得更详细方法的数据，并可以成功地应用于社会心理气候的测量中</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It helps to obtain more detailed method data, and can be successfully applied to the measurement of psychosocial climate</a:t>
              </a:r>
              <a:endParaRPr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300"/>
                            </p:stCondLst>
                            <p:childTnLst>
                              <p:par>
                                <p:cTn id="19" presetID="22" presetClass="entr" presetSubtype="1" fill="hold" nodeType="after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up)">
                                      <p:cBhvr>
                                        <p:cTn id="21" dur="750"/>
                                        <p:tgtEl>
                                          <p:spTgt spid="107"/>
                                        </p:tgtEl>
                                      </p:cBhvr>
                                    </p:animEffect>
                                  </p:childTnLst>
                                </p:cTn>
                              </p:par>
                            </p:childTnLst>
                          </p:cTn>
                        </p:par>
                        <p:par>
                          <p:cTn id="22" fill="hold">
                            <p:stCondLst>
                              <p:cond delay="7300"/>
                            </p:stCondLst>
                            <p:childTnLst>
                              <p:par>
                                <p:cTn id="23" presetID="2" presetClass="entr" presetSubtype="9" decel="100000" fill="hold" nodeType="afterEffect">
                                  <p:stCondLst>
                                    <p:cond delay="0"/>
                                  </p:stCondLst>
                                  <p:childTnLst>
                                    <p:set>
                                      <p:cBhvr>
                                        <p:cTn id="24" dur="1" fill="hold">
                                          <p:stCondLst>
                                            <p:cond delay="0"/>
                                          </p:stCondLst>
                                        </p:cTn>
                                        <p:tgtEl>
                                          <p:spTgt spid="165"/>
                                        </p:tgtEl>
                                        <p:attrNameLst>
                                          <p:attrName>style.visibility</p:attrName>
                                        </p:attrNameLst>
                                      </p:cBhvr>
                                      <p:to>
                                        <p:strVal val="visible"/>
                                      </p:to>
                                    </p:set>
                                    <p:anim calcmode="lin" valueType="num">
                                      <p:cBhvr additive="base">
                                        <p:cTn id="25" dur="750" fill="hold"/>
                                        <p:tgtEl>
                                          <p:spTgt spid="165"/>
                                        </p:tgtEl>
                                        <p:attrNameLst>
                                          <p:attrName>ppt_x</p:attrName>
                                        </p:attrNameLst>
                                      </p:cBhvr>
                                      <p:tavLst>
                                        <p:tav tm="0">
                                          <p:val>
                                            <p:strVal val="0-#ppt_w/2"/>
                                          </p:val>
                                        </p:tav>
                                        <p:tav tm="100000">
                                          <p:val>
                                            <p:strVal val="#ppt_x"/>
                                          </p:val>
                                        </p:tav>
                                      </p:tavLst>
                                    </p:anim>
                                    <p:anim calcmode="lin" valueType="num">
                                      <p:cBhvr additive="base">
                                        <p:cTn id="26" dur="750" fill="hold"/>
                                        <p:tgtEl>
                                          <p:spTgt spid="165"/>
                                        </p:tgtEl>
                                        <p:attrNameLst>
                                          <p:attrName>ppt_y</p:attrName>
                                        </p:attrNameLst>
                                      </p:cBhvr>
                                      <p:tavLst>
                                        <p:tav tm="0">
                                          <p:val>
                                            <p:strVal val="0-#ppt_h/2"/>
                                          </p:val>
                                        </p:tav>
                                        <p:tav tm="100000">
                                          <p:val>
                                            <p:strVal val="#ppt_y"/>
                                          </p:val>
                                        </p:tav>
                                      </p:tavLst>
                                    </p:anim>
                                  </p:childTnLst>
                                </p:cTn>
                              </p:par>
                            </p:childTnLst>
                          </p:cTn>
                        </p:par>
                        <p:par>
                          <p:cTn id="27" fill="hold">
                            <p:stCondLst>
                              <p:cond delay="8300"/>
                            </p:stCondLst>
                            <p:childTnLst>
                              <p:par>
                                <p:cTn id="28" presetID="2" presetClass="entr" presetSubtype="8" decel="100000" fill="hold" nodeType="afterEffect">
                                  <p:stCondLst>
                                    <p:cond delay="0"/>
                                  </p:stCondLst>
                                  <p:childTnLst>
                                    <p:set>
                                      <p:cBhvr>
                                        <p:cTn id="29" dur="1" fill="hold">
                                          <p:stCondLst>
                                            <p:cond delay="0"/>
                                          </p:stCondLst>
                                        </p:cTn>
                                        <p:tgtEl>
                                          <p:spTgt spid="162"/>
                                        </p:tgtEl>
                                        <p:attrNameLst>
                                          <p:attrName>style.visibility</p:attrName>
                                        </p:attrNameLst>
                                      </p:cBhvr>
                                      <p:to>
                                        <p:strVal val="visible"/>
                                      </p:to>
                                    </p:set>
                                    <p:anim calcmode="lin" valueType="num">
                                      <p:cBhvr additive="base">
                                        <p:cTn id="30" dur="750" fill="hold"/>
                                        <p:tgtEl>
                                          <p:spTgt spid="162"/>
                                        </p:tgtEl>
                                        <p:attrNameLst>
                                          <p:attrName>ppt_x</p:attrName>
                                        </p:attrNameLst>
                                      </p:cBhvr>
                                      <p:tavLst>
                                        <p:tav tm="0">
                                          <p:val>
                                            <p:strVal val="0-#ppt_w/2"/>
                                          </p:val>
                                        </p:tav>
                                        <p:tav tm="100000">
                                          <p:val>
                                            <p:strVal val="#ppt_x"/>
                                          </p:val>
                                        </p:tav>
                                      </p:tavLst>
                                    </p:anim>
                                    <p:anim calcmode="lin" valueType="num">
                                      <p:cBhvr additive="base">
                                        <p:cTn id="31" dur="750" fill="hold"/>
                                        <p:tgtEl>
                                          <p:spTgt spid="162"/>
                                        </p:tgtEl>
                                        <p:attrNameLst>
                                          <p:attrName>ppt_y</p:attrName>
                                        </p:attrNameLst>
                                      </p:cBhvr>
                                      <p:tavLst>
                                        <p:tav tm="0">
                                          <p:val>
                                            <p:strVal val="#ppt_y"/>
                                          </p:val>
                                        </p:tav>
                                        <p:tav tm="100000">
                                          <p:val>
                                            <p:strVal val="#ppt_y"/>
                                          </p:val>
                                        </p:tav>
                                      </p:tavLst>
                                    </p:anim>
                                  </p:childTnLst>
                                </p:cTn>
                              </p:par>
                            </p:childTnLst>
                          </p:cTn>
                        </p:par>
                        <p:par>
                          <p:cTn id="32" fill="hold">
                            <p:stCondLst>
                              <p:cond delay="9300"/>
                            </p:stCondLst>
                            <p:childTnLst>
                              <p:par>
                                <p:cTn id="33" presetID="2" presetClass="entr" presetSubtype="3" decel="100000"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 calcmode="lin" valueType="num">
                                      <p:cBhvr additive="base">
                                        <p:cTn id="35" dur="750" fill="hold"/>
                                        <p:tgtEl>
                                          <p:spTgt spid="168"/>
                                        </p:tgtEl>
                                        <p:attrNameLst>
                                          <p:attrName>ppt_x</p:attrName>
                                        </p:attrNameLst>
                                      </p:cBhvr>
                                      <p:tavLst>
                                        <p:tav tm="0">
                                          <p:val>
                                            <p:strVal val="1+#ppt_w/2"/>
                                          </p:val>
                                        </p:tav>
                                        <p:tav tm="100000">
                                          <p:val>
                                            <p:strVal val="#ppt_x"/>
                                          </p:val>
                                        </p:tav>
                                      </p:tavLst>
                                    </p:anim>
                                    <p:anim calcmode="lin" valueType="num">
                                      <p:cBhvr additive="base">
                                        <p:cTn id="36" dur="750" fill="hold"/>
                                        <p:tgtEl>
                                          <p:spTgt spid="168"/>
                                        </p:tgtEl>
                                        <p:attrNameLst>
                                          <p:attrName>ppt_y</p:attrName>
                                        </p:attrNameLst>
                                      </p:cBhvr>
                                      <p:tavLst>
                                        <p:tav tm="0">
                                          <p:val>
                                            <p:strVal val="0-#ppt_h/2"/>
                                          </p:val>
                                        </p:tav>
                                        <p:tav tm="100000">
                                          <p:val>
                                            <p:strVal val="#ppt_y"/>
                                          </p:val>
                                        </p:tav>
                                      </p:tavLst>
                                    </p:anim>
                                  </p:childTnLst>
                                </p:cTn>
                              </p:par>
                            </p:childTnLst>
                          </p:cTn>
                        </p:par>
                        <p:par>
                          <p:cTn id="37" fill="hold">
                            <p:stCondLst>
                              <p:cond delay="10300"/>
                            </p:stCondLst>
                            <p:childTnLst>
                              <p:par>
                                <p:cTn id="38" presetID="2" presetClass="entr" presetSubtype="2" decel="100000" fill="hold" nodeType="afterEffect">
                                  <p:stCondLst>
                                    <p:cond delay="0"/>
                                  </p:stCondLst>
                                  <p:childTnLst>
                                    <p:set>
                                      <p:cBhvr>
                                        <p:cTn id="39" dur="1" fill="hold">
                                          <p:stCondLst>
                                            <p:cond delay="0"/>
                                          </p:stCondLst>
                                        </p:cTn>
                                        <p:tgtEl>
                                          <p:spTgt spid="171"/>
                                        </p:tgtEl>
                                        <p:attrNameLst>
                                          <p:attrName>style.visibility</p:attrName>
                                        </p:attrNameLst>
                                      </p:cBhvr>
                                      <p:to>
                                        <p:strVal val="visible"/>
                                      </p:to>
                                    </p:set>
                                    <p:anim calcmode="lin" valueType="num">
                                      <p:cBhvr additive="base">
                                        <p:cTn id="40" dur="750" fill="hold"/>
                                        <p:tgtEl>
                                          <p:spTgt spid="171"/>
                                        </p:tgtEl>
                                        <p:attrNameLst>
                                          <p:attrName>ppt_x</p:attrName>
                                        </p:attrNameLst>
                                      </p:cBhvr>
                                      <p:tavLst>
                                        <p:tav tm="0">
                                          <p:val>
                                            <p:strVal val="1+#ppt_w/2"/>
                                          </p:val>
                                        </p:tav>
                                        <p:tav tm="100000">
                                          <p:val>
                                            <p:strVal val="#ppt_x"/>
                                          </p:val>
                                        </p:tav>
                                      </p:tavLst>
                                    </p:anim>
                                    <p:anim calcmode="lin" valueType="num">
                                      <p:cBhvr additive="base">
                                        <p:cTn id="41" dur="75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MH" val="20160830110146"/>
  <p:tag name="MH_LIBRARY" val="CONTENTS"/>
  <p:tag name="MH_TYPE" val="ENTRY"/>
  <p:tag name="ID" val="553512"/>
  <p:tag name="MH_ORDER" val="2"/>
</p:tagLst>
</file>

<file path=ppt/tags/tag3.xml><?xml version="1.0" encoding="utf-8"?>
<p:tagLst xmlns:p="http://schemas.openxmlformats.org/presentationml/2006/main">
  <p:tag name="MH" val="20160830110146"/>
  <p:tag name="MH_LIBRARY" val="CONTENTS"/>
  <p:tag name="MH_TYPE" val="ENTRY"/>
  <p:tag name="ID" val="553512"/>
  <p:tag name="MH_ORDER" val="3"/>
</p:tagLst>
</file>

<file path=ppt/tags/tag4.xml><?xml version="1.0" encoding="utf-8"?>
<p:tagLst xmlns:p="http://schemas.openxmlformats.org/presentationml/2006/main">
  <p:tag name="MH" val="20160830110146"/>
  <p:tag name="MH_LIBRARY" val="CONTENTS"/>
  <p:tag name="MH_TYPE" val="ENTRY"/>
  <p:tag name="ID" val="553512"/>
  <p:tag name="MH_ORDER" val="4"/>
</p:tagLst>
</file>

<file path=ppt/tags/tag5.xml><?xml version="1.0" encoding="utf-8"?>
<p:tagLst xmlns:p="http://schemas.openxmlformats.org/presentationml/2006/main">
  <p:tag name="KSO_WM_UNIT_TABLE_BEAUTIFY" val="smartTable{ac2b803d-401e-4780-85bf-c5de714ad6ff}"/>
  <p:tag name="TABLE_ENDDRAG_ORIGIN_RECT" val="488*375"/>
  <p:tag name="TABLE_ENDDRAG_RECT" val="53*129*488*375"/>
</p:tagLst>
</file>

<file path=ppt/tags/tag6.xml><?xml version="1.0" encoding="utf-8"?>
<p:tagLst xmlns:p="http://schemas.openxmlformats.org/presentationml/2006/main">
  <p:tag name="KSO_WM_UNIT_TABLE_BEAUTIFY" val="smartTable{a8a6dbc7-58c7-4b85-84c8-9293929e5e1d}"/>
  <p:tag name="TABLE_ENDDRAG_ORIGIN_RECT" val="890*470"/>
  <p:tag name="TABLE_ENDDRAG_RECT" val="34*34*890*470"/>
</p:tagLst>
</file>

<file path=ppt/tags/tag7.xml><?xml version="1.0" encoding="utf-8"?>
<p:tagLst xmlns:p="http://schemas.openxmlformats.org/presentationml/2006/main">
  <p:tag name="KSO_WM_UNIT_TABLE_BEAUTIFY" val="smartTable{89f0e22d-b8da-41fa-bd62-913f1667fbfc}"/>
  <p:tag name="TABLE_ENDDRAG_ORIGIN_RECT" val="892*429"/>
  <p:tag name="TABLE_ENDDRAG_RECT" val="31*38*892*429"/>
</p:tagLst>
</file>

<file path=ppt/tags/tag8.xml><?xml version="1.0" encoding="utf-8"?>
<p:tagLst xmlns:p="http://schemas.openxmlformats.org/presentationml/2006/main">
  <p:tag name="KSO_WM_UNIT_TABLE_BEAUTIFY" val="smartTable{374408e5-55e9-40b9-a876-1d867c6884f7}"/>
  <p:tag name="TABLE_ENDDRAG_ORIGIN_RECT" val="645*327"/>
  <p:tag name="TABLE_ENDDRAG_RECT" val="116*34*645*327"/>
</p:tagLst>
</file>

<file path=ppt/tags/tag9.xml><?xml version="1.0" encoding="utf-8"?>
<p:tagLst xmlns:p="http://schemas.openxmlformats.org/presentationml/2006/main">
  <p:tag name="ISPRING_PRESENTATION_TITLE" val="多彩手绘教师通用说课模板PPT.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A7521E-B7C7-4F25-B53E-7DEA295174EB}"/>
</file>

<file path=customXml/itemProps2.xml><?xml version="1.0" encoding="utf-8"?>
<ds:datastoreItem xmlns:ds="http://schemas.openxmlformats.org/officeDocument/2006/customXml" ds:itemID="{BAE20229-277E-4B2B-A5D0-70BAB4AA8315}"/>
</file>

<file path=customXml/itemProps3.xml><?xml version="1.0" encoding="utf-8"?>
<ds:datastoreItem xmlns:ds="http://schemas.openxmlformats.org/officeDocument/2006/customXml" ds:itemID="{0A35E7D7-CC4D-4163-B463-C137871BD234}"/>
</file>

<file path=docProps/app.xml><?xml version="1.0" encoding="utf-8"?>
<Properties xmlns="http://schemas.openxmlformats.org/officeDocument/2006/extended-properties" xmlns:vt="http://schemas.openxmlformats.org/officeDocument/2006/docPropsVTypes">
  <TotalTime>0</TotalTime>
  <Words>9883</Words>
  <Application>WPS 演示</Application>
  <PresentationFormat>宽屏</PresentationFormat>
  <Paragraphs>980</Paragraphs>
  <Slides>17</Slides>
  <Notes>29</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17</vt:i4>
      </vt:variant>
    </vt:vector>
  </HeadingPairs>
  <TitlesOfParts>
    <vt:vector size="39" baseType="lpstr">
      <vt:lpstr>Arial</vt:lpstr>
      <vt:lpstr>宋体</vt:lpstr>
      <vt:lpstr>Wingdings</vt:lpstr>
      <vt:lpstr>微软雅黑</vt:lpstr>
      <vt:lpstr>PrivaFourItalicPro</vt:lpstr>
      <vt:lpstr>汉语拼音</vt:lpstr>
      <vt:lpstr>汉仪趣黑W</vt:lpstr>
      <vt:lpstr>黑体</vt:lpstr>
      <vt:lpstr>幼圆</vt:lpstr>
      <vt:lpstr>Times New Roman</vt:lpstr>
      <vt:lpstr>萝莉体 第二版</vt:lpstr>
      <vt:lpstr>Impact</vt:lpstr>
      <vt:lpstr>Lato Regular</vt:lpstr>
      <vt:lpstr>Lato</vt:lpstr>
      <vt:lpstr>YF补 汉仪夏日体+黑白emoji</vt:lpstr>
      <vt:lpstr>等线</vt:lpstr>
      <vt:lpstr>Arial Unicode MS</vt:lpstr>
      <vt:lpstr>等线 Light</vt:lpstr>
      <vt:lpstr>Calibri</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Seaser</cp:lastModifiedBy>
  <cp:revision>45</cp:revision>
  <dcterms:created xsi:type="dcterms:W3CDTF">2018-09-04T14:19:00Z</dcterms:created>
  <dcterms:modified xsi:type="dcterms:W3CDTF">2021-04-13T06:48:06Z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C09698E453864BA8B219023DD944F22C</vt:lpwstr>
  </property>
  <property fmtid="{D5CDD505-2E9C-101B-9397-08002B2CF9AE}" pid="3" name="KSOProductBuildVer">
    <vt:lpwstr>2052-11.1.0.10356</vt:lpwstr>
  </property>
  <property fmtid="{D5CDD505-2E9C-101B-9397-08002B2CF9AE}" pid="4" name="ContentTypeId">
    <vt:lpwstr>0x0101004216CB7EAD73364A8C08FF5BEECD6A59</vt:lpwstr>
  </property>
</Properties>
</file>